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8" r:id="rId2"/>
    <p:sldId id="269" r:id="rId3"/>
    <p:sldId id="270" r:id="rId4"/>
    <p:sldId id="273" r:id="rId5"/>
    <p:sldId id="264" r:id="rId6"/>
    <p:sldId id="265" r:id="rId7"/>
    <p:sldId id="271" r:id="rId8"/>
    <p:sldId id="272" r:id="rId9"/>
    <p:sldId id="259" r:id="rId10"/>
  </p:sldIdLst>
  <p:sldSz cx="6858000" cy="9906000" type="A4"/>
  <p:notesSz cx="6797675"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øren Østergaard Jensen" initials="sdj" lastIdx="16" clrIdx="0">
    <p:extLst/>
  </p:cmAuthor>
  <p:cmAuthor id="2" name="Armin Knotzer" initials="AK"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63" autoAdjust="0"/>
    <p:restoredTop sz="98417" autoAdjust="0"/>
  </p:normalViewPr>
  <p:slideViewPr>
    <p:cSldViewPr>
      <p:cViewPr varScale="1">
        <p:scale>
          <a:sx n="57" d="100"/>
          <a:sy n="57" d="100"/>
        </p:scale>
        <p:origin x="2798" y="53"/>
      </p:cViewPr>
      <p:guideLst>
        <p:guide orient="horz" pos="3120"/>
        <p:guide pos="2160"/>
      </p:guideLst>
    </p:cSldViewPr>
  </p:slideViewPr>
  <p:outlineViewPr>
    <p:cViewPr>
      <p:scale>
        <a:sx n="33" d="100"/>
        <a:sy n="33" d="100"/>
      </p:scale>
      <p:origin x="102" y="30228"/>
    </p:cViewPr>
  </p:outlineViewPr>
  <p:notesTextViewPr>
    <p:cViewPr>
      <p:scale>
        <a:sx n="50" d="100"/>
        <a:sy n="50" d="100"/>
      </p:scale>
      <p:origin x="0" y="0"/>
    </p:cViewPr>
  </p:notesTextViewPr>
  <p:sorterViewPr>
    <p:cViewPr>
      <p:scale>
        <a:sx n="100" d="100"/>
        <a:sy n="100" d="100"/>
      </p:scale>
      <p:origin x="0" y="0"/>
    </p:cViewPr>
  </p:sorterViewPr>
  <p:notesViewPr>
    <p:cSldViewPr>
      <p:cViewPr varScale="1">
        <p:scale>
          <a:sx n="61" d="100"/>
          <a:sy n="61" d="100"/>
        </p:scale>
        <p:origin x="-2922"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6135" cy="495936"/>
          </a:xfrm>
          <a:prstGeom prst="rect">
            <a:avLst/>
          </a:prstGeom>
        </p:spPr>
        <p:txBody>
          <a:bodyPr vert="horz" lIns="91303" tIns="45651" rIns="91303" bIns="45651" rtlCol="0"/>
          <a:lstStyle>
            <a:lvl1pPr algn="l">
              <a:defRPr sz="1200"/>
            </a:lvl1pPr>
          </a:lstStyle>
          <a:p>
            <a:endParaRPr lang="en-US"/>
          </a:p>
        </p:txBody>
      </p:sp>
      <p:sp>
        <p:nvSpPr>
          <p:cNvPr id="3" name="Date Placeholder 2"/>
          <p:cNvSpPr>
            <a:spLocks noGrp="1"/>
          </p:cNvSpPr>
          <p:nvPr>
            <p:ph type="dt" sz="quarter" idx="1"/>
          </p:nvPr>
        </p:nvSpPr>
        <p:spPr>
          <a:xfrm>
            <a:off x="3849956" y="1"/>
            <a:ext cx="2946135" cy="495936"/>
          </a:xfrm>
          <a:prstGeom prst="rect">
            <a:avLst/>
          </a:prstGeom>
        </p:spPr>
        <p:txBody>
          <a:bodyPr vert="horz" lIns="91303" tIns="45651" rIns="91303" bIns="45651" rtlCol="0"/>
          <a:lstStyle>
            <a:lvl1pPr algn="r">
              <a:defRPr sz="1200"/>
            </a:lvl1pPr>
          </a:lstStyle>
          <a:p>
            <a:fld id="{8C879090-220B-40F1-B9F8-F9F639D2F516}" type="datetimeFigureOut">
              <a:rPr lang="en-US" smtClean="0"/>
              <a:t>11/7/2018</a:t>
            </a:fld>
            <a:endParaRPr lang="en-US"/>
          </a:p>
        </p:txBody>
      </p:sp>
      <p:sp>
        <p:nvSpPr>
          <p:cNvPr id="4" name="Footer Placeholder 3"/>
          <p:cNvSpPr>
            <a:spLocks noGrp="1"/>
          </p:cNvSpPr>
          <p:nvPr>
            <p:ph type="ftr" sz="quarter" idx="2"/>
          </p:nvPr>
        </p:nvSpPr>
        <p:spPr>
          <a:xfrm>
            <a:off x="1" y="9427531"/>
            <a:ext cx="2946135" cy="495936"/>
          </a:xfrm>
          <a:prstGeom prst="rect">
            <a:avLst/>
          </a:prstGeom>
        </p:spPr>
        <p:txBody>
          <a:bodyPr vert="horz" lIns="91303" tIns="45651" rIns="91303" bIns="45651" rtlCol="0" anchor="b"/>
          <a:lstStyle>
            <a:lvl1pPr algn="l">
              <a:defRPr sz="1200"/>
            </a:lvl1pPr>
          </a:lstStyle>
          <a:p>
            <a:endParaRPr lang="en-US"/>
          </a:p>
        </p:txBody>
      </p:sp>
      <p:sp>
        <p:nvSpPr>
          <p:cNvPr id="5" name="Slide Number Placeholder 4"/>
          <p:cNvSpPr>
            <a:spLocks noGrp="1"/>
          </p:cNvSpPr>
          <p:nvPr>
            <p:ph type="sldNum" sz="quarter" idx="3"/>
          </p:nvPr>
        </p:nvSpPr>
        <p:spPr>
          <a:xfrm>
            <a:off x="3849956" y="9427531"/>
            <a:ext cx="2946135" cy="495936"/>
          </a:xfrm>
          <a:prstGeom prst="rect">
            <a:avLst/>
          </a:prstGeom>
        </p:spPr>
        <p:txBody>
          <a:bodyPr vert="horz" lIns="91303" tIns="45651" rIns="91303" bIns="45651" rtlCol="0" anchor="b"/>
          <a:lstStyle>
            <a:lvl1pPr algn="r">
              <a:defRPr sz="1200"/>
            </a:lvl1pPr>
          </a:lstStyle>
          <a:p>
            <a:fld id="{77CE1F16-3445-4B2E-9D85-DE00FD64B91E}" type="slidenum">
              <a:rPr lang="en-US" smtClean="0"/>
              <a:t>‹nr.›</a:t>
            </a:fld>
            <a:endParaRPr lang="en-US"/>
          </a:p>
        </p:txBody>
      </p:sp>
    </p:spTree>
    <p:extLst>
      <p:ext uri="{BB962C8B-B14F-4D97-AF65-F5344CB8AC3E}">
        <p14:creationId xmlns:p14="http://schemas.microsoft.com/office/powerpoint/2010/main" val="1300997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45659" cy="49625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7" y="2"/>
            <a:ext cx="2945659" cy="496252"/>
          </a:xfrm>
          <a:prstGeom prst="rect">
            <a:avLst/>
          </a:prstGeom>
        </p:spPr>
        <p:txBody>
          <a:bodyPr vert="horz" lIns="91440" tIns="45720" rIns="91440" bIns="45720" rtlCol="0"/>
          <a:lstStyle>
            <a:lvl1pPr algn="r">
              <a:defRPr sz="1200"/>
            </a:lvl1pPr>
          </a:lstStyle>
          <a:p>
            <a:fld id="{99949AF5-DCB1-4207-9DC2-ED30C9D3867E}" type="datetimeFigureOut">
              <a:rPr lang="en-US" smtClean="0"/>
              <a:t>11/7/2018</a:t>
            </a:fld>
            <a:endParaRPr lang="en-US"/>
          </a:p>
        </p:txBody>
      </p:sp>
      <p:sp>
        <p:nvSpPr>
          <p:cNvPr id="4" name="Slide Image Placeholder 3"/>
          <p:cNvSpPr>
            <a:spLocks noGrp="1" noRot="1" noChangeAspect="1"/>
          </p:cNvSpPr>
          <p:nvPr>
            <p:ph type="sldImg" idx="2"/>
          </p:nvPr>
        </p:nvSpPr>
        <p:spPr>
          <a:xfrm>
            <a:off x="2109788" y="744538"/>
            <a:ext cx="25781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4401"/>
            <a:ext cx="5438140" cy="446627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9427077"/>
            <a:ext cx="2945659" cy="49625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7" y="9427077"/>
            <a:ext cx="2945659" cy="496252"/>
          </a:xfrm>
          <a:prstGeom prst="rect">
            <a:avLst/>
          </a:prstGeom>
        </p:spPr>
        <p:txBody>
          <a:bodyPr vert="horz" lIns="91440" tIns="45720" rIns="91440" bIns="45720" rtlCol="0" anchor="b"/>
          <a:lstStyle>
            <a:lvl1pPr algn="r">
              <a:defRPr sz="1200"/>
            </a:lvl1pPr>
          </a:lstStyle>
          <a:p>
            <a:fld id="{12526FED-4591-4461-875C-4A09B7E58825}" type="slidenum">
              <a:rPr lang="en-US" smtClean="0"/>
              <a:t>‹nr.›</a:t>
            </a:fld>
            <a:endParaRPr lang="en-US"/>
          </a:p>
        </p:txBody>
      </p:sp>
    </p:spTree>
    <p:extLst>
      <p:ext uri="{BB962C8B-B14F-4D97-AF65-F5344CB8AC3E}">
        <p14:creationId xmlns:p14="http://schemas.microsoft.com/office/powerpoint/2010/main" val="1496046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526FED-4591-4461-875C-4A09B7E58825}" type="slidenum">
              <a:rPr lang="en-US" smtClean="0"/>
              <a:t>8</a:t>
            </a:fld>
            <a:endParaRPr lang="en-US"/>
          </a:p>
        </p:txBody>
      </p:sp>
    </p:spTree>
    <p:extLst>
      <p:ext uri="{BB962C8B-B14F-4D97-AF65-F5344CB8AC3E}">
        <p14:creationId xmlns:p14="http://schemas.microsoft.com/office/powerpoint/2010/main" val="2264054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526FED-4591-4461-875C-4A09B7E58825}" type="slidenum">
              <a:rPr lang="en-US" smtClean="0"/>
              <a:t>9</a:t>
            </a:fld>
            <a:endParaRPr lang="en-US"/>
          </a:p>
        </p:txBody>
      </p:sp>
    </p:spTree>
    <p:extLst>
      <p:ext uri="{BB962C8B-B14F-4D97-AF65-F5344CB8AC3E}">
        <p14:creationId xmlns:p14="http://schemas.microsoft.com/office/powerpoint/2010/main" val="974922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2"/>
            <a:ext cx="5829300" cy="2123369"/>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E1565A-1EA0-4E5B-86D1-B38F4B6BDE96}"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E06EC-5510-4756-BA49-E710A95BD295}" type="slidenum">
              <a:rPr lang="en-US" smtClean="0"/>
              <a:t>‹nr.›</a:t>
            </a:fld>
            <a:endParaRPr lang="en-US"/>
          </a:p>
        </p:txBody>
      </p:sp>
    </p:spTree>
    <p:extLst>
      <p:ext uri="{BB962C8B-B14F-4D97-AF65-F5344CB8AC3E}">
        <p14:creationId xmlns:p14="http://schemas.microsoft.com/office/powerpoint/2010/main" val="43849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4405"/>
            <a:ext cx="2256235" cy="167851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E1565A-1EA0-4E5B-86D1-B38F4B6BDE96}"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E06EC-5510-4756-BA49-E710A95BD295}" type="slidenum">
              <a:rPr lang="en-US" smtClean="0"/>
              <a:t>‹nr.›</a:t>
            </a:fld>
            <a:endParaRPr lang="en-US"/>
          </a:p>
        </p:txBody>
      </p:sp>
    </p:spTree>
    <p:extLst>
      <p:ext uri="{BB962C8B-B14F-4D97-AF65-F5344CB8AC3E}">
        <p14:creationId xmlns:p14="http://schemas.microsoft.com/office/powerpoint/2010/main" val="1076446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0"/>
            <a:ext cx="4114800" cy="81862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E1565A-1EA0-4E5B-86D1-B38F4B6BDE96}"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E06EC-5510-4756-BA49-E710A95BD295}" type="slidenum">
              <a:rPr lang="en-US" smtClean="0"/>
              <a:t>‹nr.›</a:t>
            </a:fld>
            <a:endParaRPr lang="en-US"/>
          </a:p>
        </p:txBody>
      </p:sp>
    </p:spTree>
    <p:extLst>
      <p:ext uri="{BB962C8B-B14F-4D97-AF65-F5344CB8AC3E}">
        <p14:creationId xmlns:p14="http://schemas.microsoft.com/office/powerpoint/2010/main" val="3639171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E1565A-1EA0-4E5B-86D1-B38F4B6BDE96}"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E06EC-5510-4756-BA49-E710A95BD295}" type="slidenum">
              <a:rPr lang="en-US" smtClean="0"/>
              <a:t>‹nr.›</a:t>
            </a:fld>
            <a:endParaRPr lang="en-US"/>
          </a:p>
        </p:txBody>
      </p:sp>
    </p:spTree>
    <p:extLst>
      <p:ext uri="{BB962C8B-B14F-4D97-AF65-F5344CB8AC3E}">
        <p14:creationId xmlns:p14="http://schemas.microsoft.com/office/powerpoint/2010/main" val="109331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96700"/>
            <a:ext cx="1543050" cy="845220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96700"/>
            <a:ext cx="4514850" cy="845220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E1565A-1EA0-4E5B-86D1-B38F4B6BDE96}"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E06EC-5510-4756-BA49-E710A95BD295}" type="slidenum">
              <a:rPr lang="en-US" smtClean="0"/>
              <a:t>‹nr.›</a:t>
            </a:fld>
            <a:endParaRPr lang="en-US"/>
          </a:p>
        </p:txBody>
      </p:sp>
    </p:spTree>
    <p:extLst>
      <p:ext uri="{BB962C8B-B14F-4D97-AF65-F5344CB8AC3E}">
        <p14:creationId xmlns:p14="http://schemas.microsoft.com/office/powerpoint/2010/main" val="1298365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E1565A-1EA0-4E5B-86D1-B38F4B6BDE96}"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E06EC-5510-4756-BA49-E710A95BD295}" type="slidenum">
              <a:rPr lang="en-US" smtClean="0"/>
              <a:t>‹nr.›</a:t>
            </a:fld>
            <a:endParaRPr lang="en-US"/>
          </a:p>
        </p:txBody>
      </p:sp>
    </p:spTree>
    <p:extLst>
      <p:ext uri="{BB962C8B-B14F-4D97-AF65-F5344CB8AC3E}">
        <p14:creationId xmlns:p14="http://schemas.microsoft.com/office/powerpoint/2010/main" val="2032874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3"/>
            <a:ext cx="5829300" cy="196744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E1565A-1EA0-4E5B-86D1-B38F4B6BDE96}"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E06EC-5510-4756-BA49-E710A95BD295}" type="slidenum">
              <a:rPr lang="en-US" smtClean="0"/>
              <a:t>‹nr.›</a:t>
            </a:fld>
            <a:endParaRPr lang="en-US"/>
          </a:p>
        </p:txBody>
      </p:sp>
    </p:spTree>
    <p:extLst>
      <p:ext uri="{BB962C8B-B14F-4D97-AF65-F5344CB8AC3E}">
        <p14:creationId xmlns:p14="http://schemas.microsoft.com/office/powerpoint/2010/main" val="80157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396699"/>
            <a:ext cx="6172200" cy="153196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E1565A-1EA0-4E5B-86D1-B38F4B6BDE96}"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E06EC-5510-4756-BA49-E710A95BD295}" type="slidenum">
              <a:rPr lang="en-US" smtClean="0"/>
              <a:t>‹nr.›</a:t>
            </a:fld>
            <a:endParaRPr lang="en-US"/>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21132" y="128465"/>
            <a:ext cx="1604212"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4914900" y="1631613"/>
            <a:ext cx="1800200" cy="261610"/>
          </a:xfrm>
          <a:prstGeom prst="rect">
            <a:avLst/>
          </a:prstGeom>
          <a:noFill/>
        </p:spPr>
        <p:txBody>
          <a:bodyPr wrap="square" rtlCol="0">
            <a:spAutoFit/>
          </a:bodyPr>
          <a:lstStyle/>
          <a:p>
            <a:r>
              <a:rPr lang="da-DK" sz="1100" dirty="0" err="1" smtClean="0">
                <a:latin typeface="Arial Narrow" pitchFamily="34" charset="0"/>
                <a:ea typeface="Verdana" pitchFamily="34" charset="0"/>
                <a:cs typeface="Arial" pitchFamily="34" charset="0"/>
              </a:rPr>
              <a:t>Newsletter</a:t>
            </a:r>
            <a:r>
              <a:rPr lang="da-DK" sz="1100" baseline="0" dirty="0" smtClean="0">
                <a:latin typeface="Arial Narrow" pitchFamily="34" charset="0"/>
                <a:ea typeface="Verdana" pitchFamily="34" charset="0"/>
                <a:cs typeface="Arial" pitchFamily="34" charset="0"/>
              </a:rPr>
              <a:t> 6 | </a:t>
            </a:r>
            <a:r>
              <a:rPr lang="da-DK" sz="1100" baseline="0" dirty="0" err="1" smtClean="0">
                <a:latin typeface="Arial Narrow" pitchFamily="34" charset="0"/>
                <a:ea typeface="Verdana" pitchFamily="34" charset="0"/>
                <a:cs typeface="Arial" pitchFamily="34" charset="0"/>
              </a:rPr>
              <a:t>October</a:t>
            </a:r>
            <a:r>
              <a:rPr lang="da-DK" sz="1100" baseline="0" dirty="0" smtClean="0">
                <a:latin typeface="Arial Narrow" pitchFamily="34" charset="0"/>
                <a:ea typeface="Verdana" pitchFamily="34" charset="0"/>
                <a:cs typeface="Arial" pitchFamily="34" charset="0"/>
              </a:rPr>
              <a:t> 2018</a:t>
            </a:r>
            <a:endParaRPr lang="en-US" sz="1100" dirty="0">
              <a:latin typeface="Arial Narrow" pitchFamily="34" charset="0"/>
              <a:ea typeface="Verdana" pitchFamily="34" charset="0"/>
              <a:cs typeface="Arial" pitchFamily="34" charset="0"/>
            </a:endParaRPr>
          </a:p>
        </p:txBody>
      </p:sp>
      <p:cxnSp>
        <p:nvCxnSpPr>
          <p:cNvPr id="10" name="Straight Connector 9"/>
          <p:cNvCxnSpPr/>
          <p:nvPr userDrawn="1"/>
        </p:nvCxnSpPr>
        <p:spPr>
          <a:xfrm>
            <a:off x="0" y="1928664"/>
            <a:ext cx="6858000" cy="0"/>
          </a:xfrm>
          <a:prstGeom prst="line">
            <a:avLst/>
          </a:prstGeom>
          <a:ln w="12700">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11" name="Billede 2"/>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013176" y="1057800"/>
            <a:ext cx="792088" cy="351031"/>
          </a:xfrm>
          <a:prstGeom prst="rect">
            <a:avLst/>
          </a:prstGeom>
          <a:noFill/>
        </p:spPr>
      </p:pic>
    </p:spTree>
    <p:extLst>
      <p:ext uri="{BB962C8B-B14F-4D97-AF65-F5344CB8AC3E}">
        <p14:creationId xmlns:p14="http://schemas.microsoft.com/office/powerpoint/2010/main" val="4103724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32656" y="8625408"/>
            <a:ext cx="6172200" cy="1152128"/>
          </a:xfrm>
          <a:solidFill>
            <a:schemeClr val="accent6">
              <a:lumMod val="75000"/>
            </a:schemeClr>
          </a:solidFill>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42900" y="416497"/>
            <a:ext cx="3028950" cy="80648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3486150" y="416497"/>
            <a:ext cx="3028950" cy="80648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p:cNvSpPr txBox="1"/>
          <p:nvPr userDrawn="1"/>
        </p:nvSpPr>
        <p:spPr>
          <a:xfrm>
            <a:off x="404664" y="8697416"/>
            <a:ext cx="2952328" cy="954107"/>
          </a:xfrm>
          <a:prstGeom prst="rect">
            <a:avLst/>
          </a:prstGeom>
          <a:noFill/>
        </p:spPr>
        <p:txBody>
          <a:bodyPr wrap="square" rtlCol="0">
            <a:spAutoFit/>
          </a:bodyPr>
          <a:lstStyle/>
          <a:p>
            <a:r>
              <a:rPr lang="da-DK" sz="1600" dirty="0" smtClean="0">
                <a:solidFill>
                  <a:schemeClr val="tx1">
                    <a:lumMod val="65000"/>
                    <a:lumOff val="35000"/>
                  </a:schemeClr>
                </a:solidFill>
                <a:latin typeface="Arial Narrow" pitchFamily="34" charset="0"/>
              </a:rPr>
              <a:t>IEA</a:t>
            </a:r>
            <a:r>
              <a:rPr lang="da-DK" sz="1600" baseline="0" dirty="0" smtClean="0">
                <a:solidFill>
                  <a:schemeClr val="tx1">
                    <a:lumMod val="65000"/>
                    <a:lumOff val="35000"/>
                  </a:schemeClr>
                </a:solidFill>
                <a:latin typeface="Arial Narrow" pitchFamily="34" charset="0"/>
              </a:rPr>
              <a:t> EBC ANNEX67</a:t>
            </a:r>
          </a:p>
          <a:p>
            <a:pPr>
              <a:spcAft>
                <a:spcPts val="600"/>
              </a:spcAft>
            </a:pPr>
            <a:r>
              <a:rPr lang="da-DK" sz="1400" baseline="0" dirty="0" smtClean="0">
                <a:solidFill>
                  <a:schemeClr val="tx1">
                    <a:lumMod val="65000"/>
                    <a:lumOff val="35000"/>
                  </a:schemeClr>
                </a:solidFill>
                <a:latin typeface="Arial Narrow" pitchFamily="34" charset="0"/>
              </a:rPr>
              <a:t>Energy Flexible Buildings</a:t>
            </a:r>
          </a:p>
          <a:p>
            <a:r>
              <a:rPr lang="da-DK" sz="1050" baseline="0" dirty="0" smtClean="0">
                <a:solidFill>
                  <a:schemeClr val="tx1">
                    <a:lumMod val="65000"/>
                    <a:lumOff val="35000"/>
                  </a:schemeClr>
                </a:solidFill>
                <a:latin typeface="Arial Narrow" pitchFamily="34" charset="0"/>
              </a:rPr>
              <a:t>Operative Agent: Søren Østergaard Jensen</a:t>
            </a:r>
          </a:p>
          <a:p>
            <a:r>
              <a:rPr lang="en-US" sz="1050" kern="1200" baseline="0" dirty="0" smtClean="0">
                <a:solidFill>
                  <a:schemeClr val="tx1">
                    <a:lumMod val="65000"/>
                    <a:lumOff val="35000"/>
                  </a:schemeClr>
                </a:solidFill>
                <a:latin typeface="Arial Narrow" pitchFamily="34" charset="0"/>
                <a:ea typeface="+mn-ea"/>
                <a:cs typeface="+mn-cs"/>
              </a:rPr>
              <a:t>sdj@teknologisk.dk</a:t>
            </a:r>
            <a:endParaRPr lang="en-US" sz="1050" kern="1200" baseline="0" dirty="0">
              <a:solidFill>
                <a:schemeClr val="tx1">
                  <a:lumMod val="65000"/>
                  <a:lumOff val="35000"/>
                </a:schemeClr>
              </a:solidFill>
              <a:latin typeface="Arial Narrow" pitchFamily="34" charset="0"/>
              <a:ea typeface="+mn-ea"/>
              <a:cs typeface="+mn-cs"/>
            </a:endParaRPr>
          </a:p>
        </p:txBody>
      </p:sp>
      <p:sp>
        <p:nvSpPr>
          <p:cNvPr id="11" name="TextBox 10"/>
          <p:cNvSpPr txBox="1"/>
          <p:nvPr userDrawn="1"/>
        </p:nvSpPr>
        <p:spPr>
          <a:xfrm>
            <a:off x="3509392" y="8697416"/>
            <a:ext cx="2952328" cy="661720"/>
          </a:xfrm>
          <a:prstGeom prst="rect">
            <a:avLst/>
          </a:prstGeom>
          <a:noFill/>
        </p:spPr>
        <p:txBody>
          <a:bodyPr wrap="square" rtlCol="0">
            <a:spAutoFit/>
          </a:bodyPr>
          <a:lstStyle/>
          <a:p>
            <a:r>
              <a:rPr lang="en-GB" sz="1600" noProof="0" dirty="0" smtClean="0">
                <a:solidFill>
                  <a:schemeClr val="tx1">
                    <a:lumMod val="65000"/>
                    <a:lumOff val="35000"/>
                  </a:schemeClr>
                </a:solidFill>
                <a:latin typeface="Arial Narrow" pitchFamily="34" charset="0"/>
              </a:rPr>
              <a:t>Participants:</a:t>
            </a:r>
            <a:endParaRPr lang="en-GB" sz="1600" baseline="0" noProof="0" dirty="0" smtClean="0">
              <a:solidFill>
                <a:schemeClr val="tx1">
                  <a:lumMod val="65000"/>
                  <a:lumOff val="35000"/>
                </a:schemeClr>
              </a:solidFill>
              <a:latin typeface="Arial Narrow" pitchFamily="34" charset="0"/>
            </a:endParaRPr>
          </a:p>
          <a:p>
            <a:r>
              <a:rPr lang="en-GB" sz="1050" kern="1200" baseline="0" noProof="0" dirty="0" smtClean="0">
                <a:solidFill>
                  <a:schemeClr val="tx1">
                    <a:lumMod val="65000"/>
                    <a:lumOff val="35000"/>
                  </a:schemeClr>
                </a:solidFill>
                <a:latin typeface="Arial Narrow" pitchFamily="34" charset="0"/>
                <a:ea typeface="+mn-ea"/>
                <a:cs typeface="+mn-cs"/>
              </a:rPr>
              <a:t>Austria, Belgium, Denmark, England, Finland, France, Germany, Italy, Norway, Portugal, Spain, Switzerland, </a:t>
            </a:r>
            <a:endParaRPr lang="en-GB" sz="1050" kern="1200" baseline="0" noProof="0" dirty="0">
              <a:solidFill>
                <a:schemeClr val="tx1">
                  <a:lumMod val="65000"/>
                  <a:lumOff val="35000"/>
                </a:schemeClr>
              </a:solidFill>
              <a:latin typeface="Arial Narrow" pitchFamily="34" charset="0"/>
              <a:ea typeface="+mn-ea"/>
              <a:cs typeface="+mn-cs"/>
            </a:endParaRPr>
          </a:p>
        </p:txBody>
      </p:sp>
    </p:spTree>
    <p:extLst>
      <p:ext uri="{BB962C8B-B14F-4D97-AF65-F5344CB8AC3E}">
        <p14:creationId xmlns:p14="http://schemas.microsoft.com/office/powerpoint/2010/main" val="3893462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32656" y="9438982"/>
            <a:ext cx="6172200" cy="338553"/>
          </a:xfrm>
          <a:noFill/>
        </p:spPr>
        <p:txBody>
          <a:bodyPr/>
          <a:lstStyle/>
          <a:p>
            <a:endParaRPr lang="en-US" dirty="0"/>
          </a:p>
        </p:txBody>
      </p:sp>
      <p:sp>
        <p:nvSpPr>
          <p:cNvPr id="3" name="Content Placeholder 2"/>
          <p:cNvSpPr>
            <a:spLocks noGrp="1"/>
          </p:cNvSpPr>
          <p:nvPr>
            <p:ph sz="half" idx="1"/>
          </p:nvPr>
        </p:nvSpPr>
        <p:spPr>
          <a:xfrm>
            <a:off x="342900" y="416497"/>
            <a:ext cx="3028950" cy="80648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3486150" y="416497"/>
            <a:ext cx="3028950" cy="80648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Box 10"/>
          <p:cNvSpPr txBox="1"/>
          <p:nvPr userDrawn="1"/>
        </p:nvSpPr>
        <p:spPr>
          <a:xfrm>
            <a:off x="332656" y="9489504"/>
            <a:ext cx="6336704" cy="276999"/>
          </a:xfrm>
          <a:prstGeom prst="rect">
            <a:avLst/>
          </a:prstGeom>
          <a:noFill/>
        </p:spPr>
        <p:txBody>
          <a:bodyPr wrap="square" rtlCol="0">
            <a:spAutoFit/>
          </a:bodyPr>
          <a:lstStyle/>
          <a:p>
            <a:r>
              <a:rPr lang="en-GB" sz="1200" noProof="0" dirty="0" smtClean="0">
                <a:solidFill>
                  <a:schemeClr val="tx1">
                    <a:lumMod val="65000"/>
                    <a:lumOff val="35000"/>
                  </a:schemeClr>
                </a:solidFill>
                <a:latin typeface="Arial Narrow" pitchFamily="34" charset="0"/>
              </a:rPr>
              <a:t>IEA Annex 67 Newsletter 6 |</a:t>
            </a:r>
            <a:r>
              <a:rPr lang="en-GB" sz="1200" baseline="0" noProof="0" dirty="0" smtClean="0">
                <a:solidFill>
                  <a:schemeClr val="tx1">
                    <a:lumMod val="65000"/>
                    <a:lumOff val="35000"/>
                  </a:schemeClr>
                </a:solidFill>
                <a:latin typeface="Arial Narrow" pitchFamily="34" charset="0"/>
              </a:rPr>
              <a:t> October 2018				</a:t>
            </a:r>
            <a:fld id="{9714AFAF-B2A5-4B0A-A292-9FD01892B93B}" type="slidenum">
              <a:rPr lang="en-GB" sz="1200" baseline="0" noProof="0" smtClean="0">
                <a:solidFill>
                  <a:schemeClr val="tx1">
                    <a:lumMod val="65000"/>
                    <a:lumOff val="35000"/>
                  </a:schemeClr>
                </a:solidFill>
                <a:latin typeface="Arial Narrow" pitchFamily="34" charset="0"/>
              </a:rPr>
              <a:t>‹nr.›</a:t>
            </a:fld>
            <a:endParaRPr lang="en-GB" sz="900" kern="1200" baseline="0" noProof="0" dirty="0">
              <a:solidFill>
                <a:schemeClr val="tx1">
                  <a:lumMod val="65000"/>
                  <a:lumOff val="35000"/>
                </a:schemeClr>
              </a:solidFill>
              <a:latin typeface="Arial Narrow" pitchFamily="34" charset="0"/>
              <a:ea typeface="+mn-ea"/>
              <a:cs typeface="+mn-cs"/>
            </a:endParaRPr>
          </a:p>
        </p:txBody>
      </p:sp>
      <p:cxnSp>
        <p:nvCxnSpPr>
          <p:cNvPr id="6" name="Straight Connector 5"/>
          <p:cNvCxnSpPr/>
          <p:nvPr userDrawn="1"/>
        </p:nvCxnSpPr>
        <p:spPr>
          <a:xfrm>
            <a:off x="332656" y="9438982"/>
            <a:ext cx="6120680"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75730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42900" y="2217385"/>
            <a:ext cx="3030141" cy="924101"/>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42900" y="3141486"/>
            <a:ext cx="3030141" cy="5707416"/>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3483769" y="2217385"/>
            <a:ext cx="3031331" cy="924101"/>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3483769" y="3141486"/>
            <a:ext cx="3031331" cy="5707416"/>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6FE1565A-1EA0-4E5B-86D1-B38F4B6BDE96}" type="datetimeFigureOut">
              <a:rPr lang="en-US" smtClean="0"/>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7E06EC-5510-4756-BA49-E710A95BD295}" type="slidenum">
              <a:rPr lang="en-US" smtClean="0"/>
              <a:t>‹nr.›</a:t>
            </a:fld>
            <a:endParaRPr lang="en-US"/>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21132" y="128465"/>
            <a:ext cx="1604212"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userDrawn="1"/>
        </p:nvSpPr>
        <p:spPr>
          <a:xfrm>
            <a:off x="4941168" y="1501016"/>
            <a:ext cx="1800200" cy="261610"/>
          </a:xfrm>
          <a:prstGeom prst="rect">
            <a:avLst/>
          </a:prstGeom>
          <a:noFill/>
        </p:spPr>
        <p:txBody>
          <a:bodyPr wrap="square" rtlCol="0">
            <a:spAutoFit/>
          </a:bodyPr>
          <a:lstStyle/>
          <a:p>
            <a:r>
              <a:rPr lang="da-DK" sz="1100" dirty="0" err="1" smtClean="0">
                <a:latin typeface="Arial Narrow" pitchFamily="34" charset="0"/>
                <a:ea typeface="Verdana" pitchFamily="34" charset="0"/>
                <a:cs typeface="Arial" pitchFamily="34" charset="0"/>
              </a:rPr>
              <a:t>Newsletter</a:t>
            </a:r>
            <a:r>
              <a:rPr lang="da-DK" sz="1100" baseline="0" dirty="0" smtClean="0">
                <a:latin typeface="Arial Narrow" pitchFamily="34" charset="0"/>
                <a:ea typeface="Verdana" pitchFamily="34" charset="0"/>
                <a:cs typeface="Arial" pitchFamily="34" charset="0"/>
              </a:rPr>
              <a:t> </a:t>
            </a:r>
            <a:r>
              <a:rPr lang="da-DK" sz="1100" dirty="0" smtClean="0">
                <a:latin typeface="Arial Narrow" pitchFamily="34" charset="0"/>
                <a:ea typeface="Verdana" pitchFamily="34" charset="0"/>
                <a:cs typeface="Arial" pitchFamily="34" charset="0"/>
              </a:rPr>
              <a:t>X</a:t>
            </a:r>
            <a:r>
              <a:rPr lang="da-DK" sz="1100" baseline="0" dirty="0" smtClean="0">
                <a:latin typeface="Arial Narrow" pitchFamily="34" charset="0"/>
                <a:ea typeface="Verdana" pitchFamily="34" charset="0"/>
                <a:cs typeface="Arial" pitchFamily="34" charset="0"/>
              </a:rPr>
              <a:t> | </a:t>
            </a:r>
            <a:r>
              <a:rPr lang="da-DK" sz="1100" baseline="0" dirty="0" err="1" smtClean="0">
                <a:latin typeface="Arial Narrow" pitchFamily="34" charset="0"/>
                <a:ea typeface="Verdana" pitchFamily="34" charset="0"/>
                <a:cs typeface="Arial" pitchFamily="34" charset="0"/>
              </a:rPr>
              <a:t>Month</a:t>
            </a:r>
            <a:r>
              <a:rPr lang="da-DK" sz="1100" baseline="0" dirty="0" smtClean="0">
                <a:latin typeface="Arial Narrow" pitchFamily="34" charset="0"/>
                <a:ea typeface="Verdana" pitchFamily="34" charset="0"/>
                <a:cs typeface="Arial" pitchFamily="34" charset="0"/>
              </a:rPr>
              <a:t> 2016</a:t>
            </a:r>
            <a:endParaRPr lang="en-US" sz="1100" dirty="0">
              <a:latin typeface="Arial Narrow" pitchFamily="34" charset="0"/>
              <a:ea typeface="Verdana" pitchFamily="34" charset="0"/>
              <a:cs typeface="Arial" pitchFamily="34" charset="0"/>
            </a:endParaRPr>
          </a:p>
        </p:txBody>
      </p:sp>
    </p:spTree>
    <p:extLst>
      <p:ext uri="{BB962C8B-B14F-4D97-AF65-F5344CB8AC3E}">
        <p14:creationId xmlns:p14="http://schemas.microsoft.com/office/powerpoint/2010/main" val="1904775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64471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E1565A-1EA0-4E5B-86D1-B38F4B6BDE96}" type="datetimeFigureOut">
              <a:rPr lang="en-US" smtClean="0"/>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7E06EC-5510-4756-BA49-E710A95BD295}" type="slidenum">
              <a:rPr lang="en-US" smtClean="0"/>
              <a:t>‹nr.›</a:t>
            </a:fld>
            <a:endParaRPr lang="en-US"/>
          </a:p>
        </p:txBody>
      </p:sp>
    </p:spTree>
    <p:extLst>
      <p:ext uri="{BB962C8B-B14F-4D97-AF65-F5344CB8AC3E}">
        <p14:creationId xmlns:p14="http://schemas.microsoft.com/office/powerpoint/2010/main" val="320475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387949"/>
          </a:xfrm>
          <a:prstGeom prst="rect">
            <a:avLst/>
          </a:prstGeom>
        </p:spPr>
        <p:txBody>
          <a:bodyPr vert="horz" lIns="91440" tIns="45720" rIns="91440" bIns="45720" rtlCol="0" anchor="b">
            <a:normAutofit/>
          </a:bodyPr>
          <a:lstStyle/>
          <a:p>
            <a:r>
              <a:rPr lang="en-US" dirty="0" smtClean="0"/>
              <a:t>ANNEX67 NEWS</a:t>
            </a:r>
            <a:endParaRPr lang="en-US" dirty="0"/>
          </a:p>
        </p:txBody>
      </p:sp>
      <p:sp>
        <p:nvSpPr>
          <p:cNvPr id="3" name="Text Placeholder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6FE1565A-1EA0-4E5B-86D1-B38F4B6BDE96}" type="datetimeFigureOut">
              <a:rPr lang="en-US" smtClean="0"/>
              <a:t>11/7/2018</a:t>
            </a:fld>
            <a:endParaRPr lang="en-US"/>
          </a:p>
        </p:txBody>
      </p:sp>
      <p:sp>
        <p:nvSpPr>
          <p:cNvPr id="5" name="Footer Placeholder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4A7E06EC-5510-4756-BA49-E710A95BD295}" type="slidenum">
              <a:rPr lang="en-US" smtClean="0"/>
              <a:t>‹nr.›</a:t>
            </a:fld>
            <a:endParaRPr lang="en-US"/>
          </a:p>
        </p:txBody>
      </p:sp>
    </p:spTree>
    <p:extLst>
      <p:ext uri="{BB962C8B-B14F-4D97-AF65-F5344CB8AC3E}">
        <p14:creationId xmlns:p14="http://schemas.microsoft.com/office/powerpoint/2010/main" val="1157789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61"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150000"/>
        </a:lnSpc>
        <a:spcBef>
          <a:spcPct val="0"/>
        </a:spcBef>
        <a:spcAft>
          <a:spcPts val="1800"/>
        </a:spcAft>
        <a:buNone/>
        <a:defRPr sz="4400" kern="1200">
          <a:solidFill>
            <a:schemeClr val="accent6">
              <a:lumMod val="75000"/>
            </a:schemeClr>
          </a:solidFill>
          <a:latin typeface="Arial Narrow"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annex67.org/publications/" TargetMode="External"/><Relationship Id="rId2" Type="http://schemas.openxmlformats.org/officeDocument/2006/relationships/hyperlink" Target="http://iet.polymtl.ca/en/" TargetMode="External"/><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hyperlink" Target="http://iet.polymtl.ca/en/events/energy-flexible-buildings-public-seminar/"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s://www.nrcan.gc.ca/buildsmart" TargetMode="External"/><Relationship Id="rId7" Type="http://schemas.openxmlformats.org/officeDocument/2006/relationships/hyperlink" Target="http://www.regie-energie.qc.ca/audiences/Suivis/Suivi_HQD_D-2013-206.html" TargetMode="External"/><Relationship Id="rId2" Type="http://schemas.openxmlformats.org/officeDocument/2006/relationships/hyperlink" Target="https://www.neb-one.gc.ca/nrg/ntgrtd/mrkt/nrgsstmprfls/index-eng.html" TargetMode="External"/><Relationship Id="rId1" Type="http://schemas.openxmlformats.org/officeDocument/2006/relationships/slideLayout" Target="../slideLayouts/slideLayout6.xml"/><Relationship Id="rId6" Type="http://schemas.openxmlformats.org/officeDocument/2006/relationships/hyperlink" Target="https://www.aeso.ca/market/market-and-system-reporting/data-requests/2016-hourly-load-data/" TargetMode="External"/><Relationship Id="rId5" Type="http://schemas.openxmlformats.org/officeDocument/2006/relationships/hyperlink" Target="http://www.ieso.ca/power-data" TargetMode="External"/><Relationship Id="rId4" Type="http://schemas.openxmlformats.org/officeDocument/2006/relationships/hyperlink" Target="http://iet.polymtl.ca/evenements/energy-flexible-buildings-public-seminar/"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oi.org/10.13140/RG.2.2.28740.73609" TargetMode="External"/><Relationship Id="rId2" Type="http://schemas.openxmlformats.org/officeDocument/2006/relationships/hyperlink" Target="https://doi.org/10.1016/j.buildenv.2013.11.016" TargetMode="Externa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http://www.annex67.org/publications/reports/"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hyperlink" Target="https://nachhaltigwirtschaften.at/en/sdz/projects/sri-austria.php"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hyperlink" Target="http://in3.dem.ist.utl.pt/first/" TargetMode="External"/><Relationship Id="rId4" Type="http://schemas.openxmlformats.org/officeDocument/2006/relationships/hyperlink" Target="http://groups.ist.utl.pt/suscity&#173;project/inici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ANNEX 67 NEWS</a:t>
            </a:r>
            <a:endParaRPr lang="en-US" dirty="0"/>
          </a:p>
        </p:txBody>
      </p:sp>
      <p:sp>
        <p:nvSpPr>
          <p:cNvPr id="3" name="Content Placeholder 2"/>
          <p:cNvSpPr>
            <a:spLocks noGrp="1"/>
          </p:cNvSpPr>
          <p:nvPr>
            <p:ph sz="half" idx="1"/>
          </p:nvPr>
        </p:nvSpPr>
        <p:spPr>
          <a:xfrm>
            <a:off x="330043" y="2164227"/>
            <a:ext cx="6182444" cy="7322119"/>
          </a:xfrm>
        </p:spPr>
        <p:txBody>
          <a:bodyPr>
            <a:normAutofit/>
          </a:bodyPr>
          <a:lstStyle/>
          <a:p>
            <a:pPr marL="0" indent="0">
              <a:buNone/>
            </a:pPr>
            <a:r>
              <a:rPr lang="da-DK" sz="1200" dirty="0" smtClean="0"/>
              <a:t>Content </a:t>
            </a:r>
          </a:p>
          <a:p>
            <a:pPr marL="0" indent="0">
              <a:buNone/>
            </a:pPr>
            <a:r>
              <a:rPr lang="da-DK" sz="1200" b="1" dirty="0" smtClean="0">
                <a:solidFill>
                  <a:schemeClr val="accent6">
                    <a:lumMod val="75000"/>
                  </a:schemeClr>
                </a:solidFill>
              </a:rPr>
              <a:t>02</a:t>
            </a:r>
            <a:r>
              <a:rPr lang="da-DK" sz="1200" dirty="0" smtClean="0"/>
              <a:t> Brief from </a:t>
            </a:r>
            <a:r>
              <a:rPr lang="en-GB" sz="1200" dirty="0" smtClean="0"/>
              <a:t>the 7th working meeting in Annex 67</a:t>
            </a:r>
          </a:p>
          <a:p>
            <a:pPr marL="0" indent="0">
              <a:buNone/>
            </a:pPr>
            <a:r>
              <a:rPr lang="en-GB" sz="1200" b="1" dirty="0" smtClean="0">
                <a:solidFill>
                  <a:schemeClr val="accent6">
                    <a:lumMod val="75000"/>
                  </a:schemeClr>
                </a:solidFill>
              </a:rPr>
              <a:t>03</a:t>
            </a:r>
            <a:r>
              <a:rPr lang="en-GB" sz="1200" dirty="0" smtClean="0"/>
              <a:t> </a:t>
            </a:r>
            <a:r>
              <a:rPr lang="en-US" sz="1200" dirty="0"/>
              <a:t>O</a:t>
            </a:r>
            <a:r>
              <a:rPr lang="en-US" sz="1200" dirty="0" smtClean="0"/>
              <a:t>pen </a:t>
            </a:r>
            <a:r>
              <a:rPr lang="en-US" sz="1200" dirty="0"/>
              <a:t>workshop in </a:t>
            </a:r>
            <a:r>
              <a:rPr lang="en-US" sz="1200" dirty="0" smtClean="0"/>
              <a:t>Montreal, Canada</a:t>
            </a:r>
          </a:p>
          <a:p>
            <a:pPr marL="0" indent="0">
              <a:buNone/>
            </a:pPr>
            <a:r>
              <a:rPr lang="en-GB" sz="1200" b="1" dirty="0" smtClean="0">
                <a:solidFill>
                  <a:schemeClr val="accent6">
                    <a:lumMod val="75000"/>
                  </a:schemeClr>
                </a:solidFill>
              </a:rPr>
              <a:t>04</a:t>
            </a:r>
            <a:r>
              <a:rPr lang="en-GB" sz="1200" dirty="0" smtClean="0"/>
              <a:t> Canadian perspective on energy flexibility</a:t>
            </a:r>
            <a:endParaRPr lang="en-US" sz="1200" dirty="0" smtClean="0"/>
          </a:p>
          <a:p>
            <a:pPr marL="266700" indent="-266700">
              <a:buNone/>
            </a:pPr>
            <a:r>
              <a:rPr lang="en-GB" sz="1200" b="1" dirty="0" smtClean="0">
                <a:solidFill>
                  <a:schemeClr val="accent6">
                    <a:lumMod val="75000"/>
                  </a:schemeClr>
                </a:solidFill>
              </a:rPr>
              <a:t>06</a:t>
            </a:r>
            <a:r>
              <a:rPr lang="en-GB" sz="1200" dirty="0" smtClean="0"/>
              <a:t> </a:t>
            </a:r>
            <a:r>
              <a:rPr lang="en-US" sz="1200" dirty="0"/>
              <a:t>Summary report "Review of applied and tested control possibilities for energy flexibility in buildings“</a:t>
            </a:r>
          </a:p>
          <a:p>
            <a:pPr marL="0" indent="0">
              <a:buNone/>
            </a:pPr>
            <a:r>
              <a:rPr lang="en-GB" sz="1200" b="1" dirty="0" smtClean="0">
                <a:solidFill>
                  <a:schemeClr val="accent6">
                    <a:lumMod val="75000"/>
                  </a:schemeClr>
                </a:solidFill>
              </a:rPr>
              <a:t>07</a:t>
            </a:r>
            <a:r>
              <a:rPr lang="en-GB" sz="1200" dirty="0" smtClean="0"/>
              <a:t> </a:t>
            </a:r>
            <a:r>
              <a:rPr lang="en-GB" sz="1200" dirty="0" err="1"/>
              <a:t>PVopti</a:t>
            </a:r>
            <a:endParaRPr lang="en-GB" sz="1200" dirty="0"/>
          </a:p>
          <a:p>
            <a:pPr marL="0" indent="0">
              <a:buNone/>
            </a:pPr>
            <a:r>
              <a:rPr lang="en-GB" sz="1200" b="1" dirty="0" smtClean="0">
                <a:solidFill>
                  <a:schemeClr val="accent6">
                    <a:lumMod val="75000"/>
                  </a:schemeClr>
                </a:solidFill>
              </a:rPr>
              <a:t>08</a:t>
            </a:r>
            <a:r>
              <a:rPr lang="en-GB" sz="1200" dirty="0" smtClean="0"/>
              <a:t> </a:t>
            </a:r>
            <a:r>
              <a:rPr lang="en-GB" sz="1200" dirty="0"/>
              <a:t>T</a:t>
            </a:r>
            <a:r>
              <a:rPr lang="en-US" sz="1200" dirty="0" err="1"/>
              <a:t>est</a:t>
            </a:r>
            <a:r>
              <a:rPr lang="en-US" sz="1200" dirty="0"/>
              <a:t> facilities at </a:t>
            </a:r>
            <a:r>
              <a:rPr lang="en-CA" sz="1200" dirty="0"/>
              <a:t>Polytechnique Montréal</a:t>
            </a:r>
          </a:p>
          <a:p>
            <a:pPr marL="0" indent="0">
              <a:buNone/>
            </a:pPr>
            <a:r>
              <a:rPr lang="en-GB" sz="1200" b="1" dirty="0" smtClean="0">
                <a:solidFill>
                  <a:schemeClr val="accent6">
                    <a:lumMod val="75000"/>
                  </a:schemeClr>
                </a:solidFill>
              </a:rPr>
              <a:t>08 </a:t>
            </a:r>
            <a:r>
              <a:rPr lang="en-GB" sz="1200" dirty="0"/>
              <a:t>National projects: FIRST (PT) and </a:t>
            </a:r>
            <a:r>
              <a:rPr lang="en-US" sz="1200" dirty="0"/>
              <a:t>SRI Austria (</a:t>
            </a:r>
            <a:r>
              <a:rPr lang="en-US" sz="1200" dirty="0" smtClean="0"/>
              <a:t>AT)</a:t>
            </a:r>
            <a:endParaRPr lang="en-GB" sz="1200" dirty="0"/>
          </a:p>
          <a:p>
            <a:pPr marL="0" indent="0">
              <a:buNone/>
            </a:pPr>
            <a:r>
              <a:rPr lang="en-GB" sz="1200" b="1" dirty="0" smtClean="0">
                <a:solidFill>
                  <a:schemeClr val="accent6">
                    <a:lumMod val="75000"/>
                  </a:schemeClr>
                </a:solidFill>
              </a:rPr>
              <a:t>09</a:t>
            </a:r>
            <a:r>
              <a:rPr lang="en-GB" sz="1200" dirty="0" smtClean="0"/>
              <a:t> Next IEA Annex 67 meetings</a:t>
            </a:r>
          </a:p>
          <a:p>
            <a:pPr marL="0" indent="0">
              <a:buNone/>
            </a:pPr>
            <a:r>
              <a:rPr lang="en-GB" sz="1200" b="1" dirty="0" smtClean="0">
                <a:solidFill>
                  <a:schemeClr val="accent6">
                    <a:lumMod val="75000"/>
                  </a:schemeClr>
                </a:solidFill>
              </a:rPr>
              <a:t>09</a:t>
            </a:r>
            <a:r>
              <a:rPr lang="en-GB" sz="1200" dirty="0" smtClean="0"/>
              <a:t> Energy flexibility related events</a:t>
            </a:r>
            <a:endParaRPr lang="en-GB" sz="1200" dirty="0"/>
          </a:p>
        </p:txBody>
      </p:sp>
      <p:pic>
        <p:nvPicPr>
          <p:cNvPr id="5" name="Billed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3176" y="1057800"/>
            <a:ext cx="792088" cy="351031"/>
          </a:xfrm>
          <a:prstGeom prst="rect">
            <a:avLst/>
          </a:prstGeom>
          <a:noFill/>
        </p:spPr>
      </p:pic>
      <p:sp>
        <p:nvSpPr>
          <p:cNvPr id="7" name="TextBox 6"/>
          <p:cNvSpPr txBox="1"/>
          <p:nvPr/>
        </p:nvSpPr>
        <p:spPr>
          <a:xfrm>
            <a:off x="3827939" y="8956099"/>
            <a:ext cx="3010644" cy="338554"/>
          </a:xfrm>
          <a:prstGeom prst="rect">
            <a:avLst/>
          </a:prstGeom>
          <a:noFill/>
        </p:spPr>
        <p:txBody>
          <a:bodyPr wrap="square" rtlCol="0">
            <a:spAutoFit/>
          </a:bodyPr>
          <a:lstStyle/>
          <a:p>
            <a:pPr algn="r"/>
            <a:r>
              <a:rPr lang="en-CA" sz="800" i="1" dirty="0">
                <a:latin typeface="Verdana" pitchFamily="34" charset="0"/>
                <a:ea typeface="Verdana" pitchFamily="34" charset="0"/>
                <a:cs typeface="Verdana" pitchFamily="34" charset="0"/>
              </a:rPr>
              <a:t>The Semi-Virtual Laboratory at Polytechnique Montréal</a:t>
            </a:r>
            <a:endParaRPr lang="da-DK" sz="800" i="1" dirty="0">
              <a:latin typeface="Verdana" pitchFamily="34" charset="0"/>
              <a:ea typeface="Verdana" pitchFamily="34" charset="0"/>
              <a:cs typeface="Verdana" pitchFamily="34" charset="0"/>
            </a:endParaRPr>
          </a:p>
          <a:p>
            <a:pPr algn="r"/>
            <a:r>
              <a:rPr lang="da-DK" sz="800" i="1" dirty="0" smtClean="0">
                <a:latin typeface="Verdana" pitchFamily="34" charset="0"/>
                <a:ea typeface="Verdana" pitchFamily="34" charset="0"/>
                <a:cs typeface="Verdana" pitchFamily="34" charset="0"/>
              </a:rPr>
              <a:t>Photo by Michaël </a:t>
            </a:r>
            <a:r>
              <a:rPr lang="da-DK" sz="800" i="1" dirty="0" err="1" smtClean="0">
                <a:latin typeface="Verdana" pitchFamily="34" charset="0"/>
                <a:ea typeface="Verdana" pitchFamily="34" charset="0"/>
                <a:cs typeface="Verdana" pitchFamily="34" charset="0"/>
              </a:rPr>
              <a:t>Kummert</a:t>
            </a:r>
            <a:endParaRPr lang="en-US" sz="800" i="1" dirty="0">
              <a:latin typeface="Verdana" pitchFamily="34" charset="0"/>
              <a:ea typeface="Verdana" pitchFamily="34" charset="0"/>
              <a:cs typeface="Verdana" pitchFamily="34" charset="0"/>
            </a:endParaRPr>
          </a:p>
        </p:txBody>
      </p:sp>
      <p:pic>
        <p:nvPicPr>
          <p:cNvPr id="8" name="Picture 7" descr="C:\Users\MKu\AppData\Local\Microsoft\Windows\INetCache\Content.Word\IMG_201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313440"/>
            <a:ext cx="2618770" cy="3599810"/>
          </a:xfrm>
          <a:prstGeom prst="rect">
            <a:avLst/>
          </a:prstGeom>
          <a:noFill/>
          <a:ln>
            <a:solidFill>
              <a:schemeClr val="bg1"/>
            </a:solidFill>
          </a:ln>
        </p:spPr>
      </p:pic>
      <p:pic>
        <p:nvPicPr>
          <p:cNvPr id="9" name="Picture 8" descr="C:\Users\MKu\AppData\Local\Microsoft\Windows\INetCache\Content.Word\IMG_202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3088" y="5318733"/>
            <a:ext cx="1548000" cy="1116000"/>
          </a:xfrm>
          <a:prstGeom prst="rect">
            <a:avLst/>
          </a:prstGeom>
          <a:noFill/>
          <a:ln>
            <a:noFill/>
          </a:ln>
        </p:spPr>
      </p:pic>
      <p:pic>
        <p:nvPicPr>
          <p:cNvPr id="10" name="Picture 9" descr="C:\Users\MKu\AppData\Local\Microsoft\Windows\INetCache\Content.Word\IMG_2014.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3088" y="6553678"/>
            <a:ext cx="1548000" cy="1116000"/>
          </a:xfrm>
          <a:prstGeom prst="rect">
            <a:avLst/>
          </a:prstGeom>
          <a:noFill/>
          <a:ln>
            <a:noFill/>
          </a:ln>
        </p:spPr>
      </p:pic>
      <p:pic>
        <p:nvPicPr>
          <p:cNvPr id="11" name="Picture 10" descr="C:\Users\MKu\AppData\Local\Microsoft\Windows\INetCache\Content.Word\IMG_2020.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73088" y="7777814"/>
            <a:ext cx="1548000" cy="1116000"/>
          </a:xfrm>
          <a:prstGeom prst="rect">
            <a:avLst/>
          </a:prstGeom>
          <a:noFill/>
          <a:ln>
            <a:noFill/>
          </a:ln>
        </p:spPr>
      </p:pic>
      <p:pic>
        <p:nvPicPr>
          <p:cNvPr id="12" name="Picture 11"/>
          <p:cNvPicPr/>
          <p:nvPr/>
        </p:nvPicPr>
        <p:blipFill>
          <a:blip r:embed="rId7" cstate="print">
            <a:extLst>
              <a:ext uri="{28A0092B-C50C-407E-A947-70E740481C1C}">
                <a14:useLocalDpi xmlns:a14="http://schemas.microsoft.com/office/drawing/2010/main" val="0"/>
              </a:ext>
            </a:extLst>
          </a:blip>
          <a:stretch>
            <a:fillRect/>
          </a:stretch>
        </p:blipFill>
        <p:spPr>
          <a:xfrm>
            <a:off x="4314352" y="5313440"/>
            <a:ext cx="2524231" cy="3600000"/>
          </a:xfrm>
          <a:prstGeom prst="rect">
            <a:avLst/>
          </a:prstGeom>
        </p:spPr>
      </p:pic>
      <p:sp>
        <p:nvSpPr>
          <p:cNvPr id="6" name="Oval 5"/>
          <p:cNvSpPr/>
          <p:nvPr/>
        </p:nvSpPr>
        <p:spPr>
          <a:xfrm>
            <a:off x="5877272" y="7087187"/>
            <a:ext cx="346147" cy="379942"/>
          </a:xfrm>
          <a:prstGeom prst="ellipse">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900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2900" y="416497"/>
            <a:ext cx="3028950" cy="8712000"/>
          </a:xfrm>
        </p:spPr>
        <p:txBody>
          <a:bodyPr>
            <a:noAutofit/>
          </a:bodyPr>
          <a:lstStyle/>
          <a:p>
            <a:pPr>
              <a:buFont typeface="Verdana" pitchFamily="34" charset="0"/>
              <a:buChar char="│"/>
            </a:pPr>
            <a:r>
              <a:rPr lang="en-GB" sz="1600" b="1" dirty="0" smtClean="0">
                <a:solidFill>
                  <a:schemeClr val="accent6">
                    <a:lumMod val="75000"/>
                  </a:schemeClr>
                </a:solidFill>
              </a:rPr>
              <a:t>Brief </a:t>
            </a:r>
            <a:r>
              <a:rPr lang="en-GB" sz="1600" b="1" dirty="0">
                <a:solidFill>
                  <a:schemeClr val="accent6">
                    <a:lumMod val="75000"/>
                  </a:schemeClr>
                </a:solidFill>
              </a:rPr>
              <a:t>from the </a:t>
            </a:r>
            <a:r>
              <a:rPr lang="da-DK" sz="1600" b="1" dirty="0">
                <a:solidFill>
                  <a:schemeClr val="accent6">
                    <a:lumMod val="75000"/>
                  </a:schemeClr>
                </a:solidFill>
              </a:rPr>
              <a:t>7</a:t>
            </a:r>
            <a:r>
              <a:rPr lang="da-DK" sz="1600" b="1" baseline="30000" dirty="0">
                <a:solidFill>
                  <a:schemeClr val="accent6">
                    <a:lumMod val="75000"/>
                  </a:schemeClr>
                </a:solidFill>
              </a:rPr>
              <a:t>th</a:t>
            </a:r>
            <a:r>
              <a:rPr lang="en-GB" sz="1600" b="1" dirty="0" smtClean="0">
                <a:solidFill>
                  <a:schemeClr val="accent6">
                    <a:lumMod val="75000"/>
                  </a:schemeClr>
                </a:solidFill>
              </a:rPr>
              <a:t> Annex 67 working meeting</a:t>
            </a:r>
          </a:p>
          <a:p>
            <a:pPr marL="0" indent="0">
              <a:buNone/>
            </a:pPr>
            <a:r>
              <a:rPr lang="en-US" sz="900" i="1" dirty="0" smtClean="0">
                <a:solidFill>
                  <a:schemeClr val="accent6">
                    <a:lumMod val="75000"/>
                  </a:schemeClr>
                </a:solidFill>
              </a:rPr>
              <a:t>By </a:t>
            </a:r>
            <a:r>
              <a:rPr lang="en-US" sz="900" i="1" dirty="0">
                <a:solidFill>
                  <a:schemeClr val="accent6">
                    <a:lumMod val="75000"/>
                  </a:schemeClr>
                </a:solidFill>
              </a:rPr>
              <a:t>Søren Ø. Jensen, DTI </a:t>
            </a:r>
            <a:r>
              <a:rPr lang="en-US" sz="900" i="1" dirty="0" smtClean="0">
                <a:solidFill>
                  <a:schemeClr val="accent6">
                    <a:lumMod val="75000"/>
                  </a:schemeClr>
                </a:solidFill>
              </a:rPr>
              <a:t>&amp; Anna </a:t>
            </a:r>
            <a:r>
              <a:rPr lang="en-US" sz="900" i="1" dirty="0" err="1" smtClean="0">
                <a:solidFill>
                  <a:schemeClr val="accent6">
                    <a:lumMod val="75000"/>
                  </a:schemeClr>
                </a:solidFill>
              </a:rPr>
              <a:t>Marszal-Pomianowska</a:t>
            </a:r>
            <a:r>
              <a:rPr lang="en-US" sz="900" i="1" dirty="0" smtClean="0">
                <a:solidFill>
                  <a:schemeClr val="accent6">
                    <a:lumMod val="75000"/>
                  </a:schemeClr>
                </a:solidFill>
              </a:rPr>
              <a:t>, AAU, Glenn </a:t>
            </a:r>
            <a:r>
              <a:rPr lang="en-US" sz="900" i="1" dirty="0" err="1" smtClean="0">
                <a:solidFill>
                  <a:schemeClr val="accent6">
                    <a:lumMod val="75000"/>
                  </a:schemeClr>
                </a:solidFill>
              </a:rPr>
              <a:t>Ryenders</a:t>
            </a:r>
            <a:r>
              <a:rPr lang="en-US" sz="900" i="1" dirty="0" smtClean="0">
                <a:solidFill>
                  <a:schemeClr val="accent6">
                    <a:lumMod val="75000"/>
                  </a:schemeClr>
                </a:solidFill>
              </a:rPr>
              <a:t>, VITO </a:t>
            </a:r>
          </a:p>
          <a:p>
            <a:pPr marL="0" indent="92075">
              <a:buNone/>
            </a:pPr>
            <a:r>
              <a:rPr lang="en-CA" sz="900" dirty="0" smtClean="0"/>
              <a:t>A </a:t>
            </a:r>
            <a:r>
              <a:rPr lang="en-US" sz="900" dirty="0" smtClean="0"/>
              <a:t>seventh </a:t>
            </a:r>
            <a:r>
              <a:rPr lang="en-US" sz="900" dirty="0"/>
              <a:t>working meeting took place in </a:t>
            </a:r>
            <a:r>
              <a:rPr lang="en-US" sz="900" dirty="0" smtClean="0"/>
              <a:t>Montreal, Canada </a:t>
            </a:r>
            <a:r>
              <a:rPr lang="en-US" sz="900" dirty="0"/>
              <a:t>on </a:t>
            </a:r>
            <a:r>
              <a:rPr lang="en-US" sz="900" dirty="0" smtClean="0"/>
              <a:t>October </a:t>
            </a:r>
            <a:r>
              <a:rPr lang="en-GB" sz="900" dirty="0" smtClean="0"/>
              <a:t>10</a:t>
            </a:r>
            <a:r>
              <a:rPr lang="en-GB" sz="900" baseline="30000" dirty="0" smtClean="0"/>
              <a:t>th</a:t>
            </a:r>
            <a:r>
              <a:rPr lang="en-GB" sz="900" dirty="0" smtClean="0"/>
              <a:t>-12</a:t>
            </a:r>
            <a:r>
              <a:rPr lang="en-GB" sz="900" baseline="30000" dirty="0" smtClean="0"/>
              <a:t>th</a:t>
            </a:r>
            <a:r>
              <a:rPr lang="en-GB" sz="900" dirty="0" smtClean="0"/>
              <a:t>, 2018</a:t>
            </a:r>
            <a:r>
              <a:rPr lang="en-US" sz="900" dirty="0" smtClean="0"/>
              <a:t>. </a:t>
            </a:r>
            <a:r>
              <a:rPr lang="en-US" sz="900" dirty="0"/>
              <a:t>The meeting was attended by </a:t>
            </a:r>
            <a:r>
              <a:rPr lang="en-US" sz="900" dirty="0" smtClean="0"/>
              <a:t>34 </a:t>
            </a:r>
            <a:r>
              <a:rPr lang="en-US" sz="900" dirty="0"/>
              <a:t>participants from </a:t>
            </a:r>
            <a:r>
              <a:rPr lang="en-US" sz="900" dirty="0" smtClean="0"/>
              <a:t>12 </a:t>
            </a:r>
            <a:r>
              <a:rPr lang="en-US" sz="900" dirty="0"/>
              <a:t>countries. The meeting was hosted </a:t>
            </a:r>
            <a:r>
              <a:rPr lang="en-US" sz="900" dirty="0" smtClean="0"/>
              <a:t>by </a:t>
            </a:r>
            <a:r>
              <a:rPr lang="en-CA" sz="900" dirty="0"/>
              <a:t>Polytechnique </a:t>
            </a:r>
            <a:r>
              <a:rPr lang="en-CA" sz="900" dirty="0" smtClean="0"/>
              <a:t>Montréal.</a:t>
            </a:r>
          </a:p>
          <a:p>
            <a:pPr marL="0" indent="92075">
              <a:buNone/>
            </a:pPr>
            <a:r>
              <a:rPr lang="en-GB" sz="900" dirty="0"/>
              <a:t>The main part of the meeting was used to focus on </a:t>
            </a:r>
            <a:r>
              <a:rPr lang="en-GB" sz="900" dirty="0" smtClean="0"/>
              <a:t>defining the content and authors of the Annex 67 Deliverables. Compared to the original plans the number of deliverables was reduced by one as two deliverables were merged. Due to the work of the annex, the content of the deliverables have changed, which has let to slightly new titles that better express the content of the deliverables. The deliverables from Annex 67 will be:</a:t>
            </a:r>
          </a:p>
          <a:p>
            <a:pPr marL="92075" indent="-92075"/>
            <a:r>
              <a:rPr lang="en-GB" sz="900" dirty="0"/>
              <a:t>Principles of Energy Flexible Buildings</a:t>
            </a:r>
            <a:endParaRPr lang="da-DK" sz="900" dirty="0"/>
          </a:p>
          <a:p>
            <a:pPr marL="92075" indent="-92075"/>
            <a:r>
              <a:rPr lang="en-GB" sz="900" dirty="0"/>
              <a:t>Characterization of Energy Flexibility in Buildings</a:t>
            </a:r>
            <a:endParaRPr lang="da-DK" sz="900" dirty="0"/>
          </a:p>
          <a:p>
            <a:pPr marL="92075" indent="-92075"/>
            <a:r>
              <a:rPr lang="en-GB" sz="900" dirty="0"/>
              <a:t>Stakeholders’ perspective on energy flexible buildings</a:t>
            </a:r>
            <a:endParaRPr lang="da-DK" sz="900" dirty="0"/>
          </a:p>
          <a:p>
            <a:pPr marL="92075" indent="-92075"/>
            <a:r>
              <a:rPr lang="en-GB" sz="900" dirty="0"/>
              <a:t>Control strategies and algorithms for obtaining energy flexibility in buildings</a:t>
            </a:r>
            <a:endParaRPr lang="da-DK" sz="900" dirty="0"/>
          </a:p>
          <a:p>
            <a:pPr marL="92075" indent="-92075"/>
            <a:r>
              <a:rPr lang="en-GB" sz="900" dirty="0"/>
              <a:t>Experimental facilities and methods for assessing energy flexibility in buildings</a:t>
            </a:r>
            <a:endParaRPr lang="da-DK" sz="900" dirty="0"/>
          </a:p>
          <a:p>
            <a:pPr marL="92075" indent="-92075"/>
            <a:r>
              <a:rPr lang="en-GB" sz="900" dirty="0"/>
              <a:t>Examples of Energy Flexibility in buildings</a:t>
            </a:r>
            <a:endParaRPr lang="da-DK" sz="900" dirty="0"/>
          </a:p>
          <a:p>
            <a:pPr marL="92075" indent="-92075"/>
            <a:r>
              <a:rPr lang="en-GB" sz="900" dirty="0"/>
              <a:t>Project Summary Report</a:t>
            </a:r>
            <a:endParaRPr lang="da-DK" sz="900" dirty="0"/>
          </a:p>
          <a:p>
            <a:pPr marL="0" indent="92075">
              <a:buNone/>
            </a:pPr>
            <a:r>
              <a:rPr lang="en-GB" sz="900" dirty="0" smtClean="0"/>
              <a:t>Many other publications (reports, articles, papers and a calculation tool) may already now be found on annex67.org/Publications</a:t>
            </a:r>
          </a:p>
          <a:p>
            <a:pPr marL="0" indent="0">
              <a:buNone/>
            </a:pPr>
            <a:endParaRPr lang="da-DK" sz="1000" b="1" dirty="0"/>
          </a:p>
          <a:p>
            <a:pPr marL="0" indent="0">
              <a:buNone/>
            </a:pPr>
            <a:endParaRPr lang="da-DK" sz="1000" b="1" dirty="0"/>
          </a:p>
          <a:p>
            <a:pPr marL="0" indent="0">
              <a:buNone/>
            </a:pPr>
            <a:endParaRPr lang="da-DK" sz="1000" b="1" dirty="0"/>
          </a:p>
          <a:p>
            <a:pPr marL="0" indent="0">
              <a:buNone/>
            </a:pPr>
            <a:endParaRPr lang="da-DK" sz="1000" b="1" dirty="0"/>
          </a:p>
        </p:txBody>
      </p:sp>
      <p:sp>
        <p:nvSpPr>
          <p:cNvPr id="4" name="Content Placeholder 3"/>
          <p:cNvSpPr>
            <a:spLocks noGrp="1"/>
          </p:cNvSpPr>
          <p:nvPr>
            <p:ph sz="half" idx="2"/>
          </p:nvPr>
        </p:nvSpPr>
        <p:spPr>
          <a:xfrm>
            <a:off x="3486150" y="416497"/>
            <a:ext cx="3060000" cy="8712000"/>
          </a:xfrm>
        </p:spPr>
        <p:txBody>
          <a:bodyPr>
            <a:noAutofit/>
          </a:bodyPr>
          <a:lstStyle/>
          <a:p>
            <a:pPr marL="0" indent="92075">
              <a:buNone/>
            </a:pPr>
            <a:r>
              <a:rPr lang="en-US" sz="900" dirty="0"/>
              <a:t>During the Annex 67 project a generic characterization methodology for energy flexibility has been </a:t>
            </a:r>
            <a:r>
              <a:rPr lang="en-US" sz="900" dirty="0" smtClean="0"/>
              <a:t>developed – see Annex 67 Newsletter no. 4. </a:t>
            </a:r>
            <a:r>
              <a:rPr lang="en-US" sz="900" dirty="0"/>
              <a:t>For energy flexible systems (e.g. a building) that are controlled to react to a penalty signal (e.g. price), the methodology defines flexibility characteristics derived from the </a:t>
            </a:r>
            <a:r>
              <a:rPr lang="en-US" sz="900" dirty="0" smtClean="0"/>
              <a:t>response </a:t>
            </a:r>
            <a:r>
              <a:rPr lang="en-US" sz="900" dirty="0"/>
              <a:t>of a system to a step change in the penalty </a:t>
            </a:r>
            <a:r>
              <a:rPr lang="en-US" sz="900" dirty="0" smtClean="0"/>
              <a:t>signal or a temporal penalty signal varying over the year. </a:t>
            </a:r>
            <a:r>
              <a:rPr lang="en-US" sz="900" dirty="0"/>
              <a:t>Two approaches </a:t>
            </a:r>
            <a:r>
              <a:rPr lang="en-US" sz="900" dirty="0" smtClean="0"/>
              <a:t>have been </a:t>
            </a:r>
            <a:r>
              <a:rPr lang="en-US" sz="900" dirty="0"/>
              <a:t>introduced in the Annex to compute the flexibility characteristics: a data-driven approach whereby system identification techniques are used to identify the </a:t>
            </a:r>
            <a:r>
              <a:rPr lang="en-US" sz="900" dirty="0" smtClean="0"/>
              <a:t>response </a:t>
            </a:r>
            <a:r>
              <a:rPr lang="en-US" sz="900" dirty="0"/>
              <a:t>function based on time series data of the system output (e.g. energy use) and the penalty signal; and a simulation-based approach whereby the flexibility characteristics are derived from simulating the system response to respectively a flat penalty and a step penalty. </a:t>
            </a:r>
          </a:p>
          <a:p>
            <a:pPr marL="0" indent="92075">
              <a:buNone/>
            </a:pPr>
            <a:r>
              <a:rPr lang="en-US" sz="900" dirty="0"/>
              <a:t>By means of common exercises and an intensive “sprint week”, annex participants have put the developed methodology to a series of tests to evaluate its applicability and sensitivity to boundary conditions, shape and size of the penalty signal, initial conditions, etc. </a:t>
            </a:r>
            <a:r>
              <a:rPr lang="en-US" sz="900" dirty="0" smtClean="0"/>
              <a:t>The focus </a:t>
            </a:r>
            <a:r>
              <a:rPr lang="en-US" sz="900" dirty="0"/>
              <a:t>was on the simulation-based approach. While showing significant dependence of the flexibility characteristics to these circumstantial variables and the ability of the method to reflect this dependence for specific buildings, the study concluded that given a precise description of the calculation </a:t>
            </a:r>
            <a:r>
              <a:rPr lang="en-US" sz="900" dirty="0" smtClean="0"/>
              <a:t>procedure, </a:t>
            </a:r>
            <a:r>
              <a:rPr lang="en-US" sz="900" dirty="0"/>
              <a:t>the methodology could be applied for inter-building comparison as well</a:t>
            </a:r>
            <a:r>
              <a:rPr lang="en-US" sz="900" dirty="0" smtClean="0"/>
              <a:t>.</a:t>
            </a:r>
          </a:p>
          <a:p>
            <a:pPr marL="0" indent="92075">
              <a:buNone/>
            </a:pPr>
            <a:r>
              <a:rPr lang="en-US" sz="900" dirty="0" smtClean="0"/>
              <a:t>An Excel </a:t>
            </a:r>
            <a:r>
              <a:rPr lang="en-US" sz="900" dirty="0"/>
              <a:t>tool for </a:t>
            </a:r>
            <a:r>
              <a:rPr lang="en-US" sz="900" dirty="0" smtClean="0"/>
              <a:t>providing a </a:t>
            </a:r>
            <a:r>
              <a:rPr lang="en-US" sz="900" dirty="0"/>
              <a:t>standardized </a:t>
            </a:r>
            <a:r>
              <a:rPr lang="en-US" sz="900" dirty="0" smtClean="0"/>
              <a:t>way for communicating results from the two approaches of the methodology (data driven or simulation based) has been developed.</a:t>
            </a:r>
            <a:endParaRPr lang="en-US" sz="900" dirty="0"/>
          </a:p>
          <a:p>
            <a:pPr marL="0" indent="92075">
              <a:buNone/>
            </a:pPr>
            <a:endParaRPr lang="da-DK" sz="900" dirty="0" smtClean="0"/>
          </a:p>
        </p:txBody>
      </p:sp>
      <p:sp>
        <p:nvSpPr>
          <p:cNvPr id="7" name="Tekstfelt 6"/>
          <p:cNvSpPr txBox="1"/>
          <p:nvPr/>
        </p:nvSpPr>
        <p:spPr>
          <a:xfrm>
            <a:off x="1697973" y="9186664"/>
            <a:ext cx="5150879" cy="230832"/>
          </a:xfrm>
          <a:prstGeom prst="rect">
            <a:avLst/>
          </a:prstGeom>
          <a:noFill/>
        </p:spPr>
        <p:txBody>
          <a:bodyPr wrap="square" rtlCol="0">
            <a:spAutoFit/>
          </a:bodyPr>
          <a:lstStyle/>
          <a:p>
            <a:r>
              <a:rPr lang="en-US" sz="900" i="1" dirty="0">
                <a:latin typeface="Verdana" panose="020B0604030504040204" pitchFamily="34" charset="0"/>
                <a:ea typeface="Verdana" panose="020B0604030504040204" pitchFamily="34" charset="0"/>
                <a:cs typeface="Verdana" panose="020B0604030504040204" pitchFamily="34" charset="0"/>
              </a:rPr>
              <a:t>The participants of the </a:t>
            </a:r>
            <a:r>
              <a:rPr lang="da-DK" sz="900" dirty="0"/>
              <a:t>7</a:t>
            </a:r>
            <a:r>
              <a:rPr lang="da-DK" sz="900" baseline="30000" dirty="0"/>
              <a:t>th</a:t>
            </a:r>
            <a:r>
              <a:rPr lang="en-US" sz="900" i="1" dirty="0" smtClean="0">
                <a:latin typeface="Verdana" panose="020B0604030504040204" pitchFamily="34" charset="0"/>
                <a:ea typeface="Verdana" panose="020B0604030504040204" pitchFamily="34" charset="0"/>
                <a:cs typeface="Verdana" panose="020B0604030504040204" pitchFamily="34" charset="0"/>
              </a:rPr>
              <a:t> working </a:t>
            </a:r>
            <a:r>
              <a:rPr lang="en-US" sz="900" i="1" dirty="0">
                <a:latin typeface="Verdana" panose="020B0604030504040204" pitchFamily="34" charset="0"/>
                <a:ea typeface="Verdana" panose="020B0604030504040204" pitchFamily="34" charset="0"/>
                <a:cs typeface="Verdana" panose="020B0604030504040204" pitchFamily="34" charset="0"/>
              </a:rPr>
              <a:t>meeting </a:t>
            </a:r>
            <a:r>
              <a:rPr lang="en-US" sz="900" i="1" dirty="0" smtClean="0">
                <a:latin typeface="Verdana" panose="020B0604030504040204" pitchFamily="34" charset="0"/>
                <a:ea typeface="Verdana" panose="020B0604030504040204" pitchFamily="34" charset="0"/>
                <a:cs typeface="Verdana" panose="020B0604030504040204" pitchFamily="34" charset="0"/>
              </a:rPr>
              <a:t>of </a:t>
            </a:r>
            <a:r>
              <a:rPr lang="en-US" sz="900" i="1" dirty="0">
                <a:latin typeface="Verdana" panose="020B0604030504040204" pitchFamily="34" charset="0"/>
                <a:ea typeface="Verdana" panose="020B0604030504040204" pitchFamily="34" charset="0"/>
                <a:cs typeface="Verdana" panose="020B0604030504040204" pitchFamily="34" charset="0"/>
              </a:rPr>
              <a:t>Annex 67</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309" y="5878649"/>
            <a:ext cx="4989382" cy="3308015"/>
          </a:xfrm>
          <a:prstGeom prst="rect">
            <a:avLst/>
          </a:prstGeom>
        </p:spPr>
      </p:pic>
    </p:spTree>
    <p:extLst>
      <p:ext uri="{BB962C8B-B14F-4D97-AF65-F5344CB8AC3E}">
        <p14:creationId xmlns:p14="http://schemas.microsoft.com/office/powerpoint/2010/main" val="923348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2900" y="416496"/>
            <a:ext cx="3028950" cy="8856984"/>
          </a:xfrm>
        </p:spPr>
        <p:txBody>
          <a:bodyPr>
            <a:noAutofit/>
          </a:bodyPr>
          <a:lstStyle/>
          <a:p>
            <a:pPr>
              <a:buClr>
                <a:schemeClr val="accent6"/>
              </a:buClr>
              <a:buFont typeface="Verdana" panose="020B0604030504040204" pitchFamily="34" charset="0"/>
              <a:buChar char="│"/>
            </a:pPr>
            <a:r>
              <a:rPr lang="en-US" sz="1600" b="1" dirty="0">
                <a:solidFill>
                  <a:schemeClr val="accent6">
                    <a:lumMod val="75000"/>
                  </a:schemeClr>
                </a:solidFill>
              </a:rPr>
              <a:t>Open workshop in </a:t>
            </a:r>
            <a:r>
              <a:rPr lang="en-US" sz="1600" b="1" dirty="0" smtClean="0">
                <a:solidFill>
                  <a:schemeClr val="accent6">
                    <a:lumMod val="75000"/>
                  </a:schemeClr>
                </a:solidFill>
              </a:rPr>
              <a:t>Montréal</a:t>
            </a:r>
            <a:r>
              <a:rPr lang="en-US" sz="1600" b="1" dirty="0">
                <a:solidFill>
                  <a:schemeClr val="accent6">
                    <a:lumMod val="75000"/>
                  </a:schemeClr>
                </a:solidFill>
              </a:rPr>
              <a:t>, Canada</a:t>
            </a:r>
          </a:p>
          <a:p>
            <a:pPr marL="0" indent="0">
              <a:spcAft>
                <a:spcPts val="300"/>
              </a:spcAft>
              <a:buNone/>
            </a:pPr>
            <a:r>
              <a:rPr lang="da-DK" sz="900" i="1" dirty="0">
                <a:solidFill>
                  <a:schemeClr val="accent6">
                    <a:lumMod val="75000"/>
                  </a:schemeClr>
                </a:solidFill>
              </a:rPr>
              <a:t>By Michaël </a:t>
            </a:r>
            <a:r>
              <a:rPr lang="da-DK" sz="900" i="1" dirty="0" err="1" smtClean="0">
                <a:solidFill>
                  <a:schemeClr val="accent6">
                    <a:lumMod val="75000"/>
                  </a:schemeClr>
                </a:solidFill>
              </a:rPr>
              <a:t>Kummert</a:t>
            </a:r>
            <a:r>
              <a:rPr lang="da-DK" sz="900" i="1" dirty="0">
                <a:solidFill>
                  <a:schemeClr val="accent6">
                    <a:lumMod val="75000"/>
                  </a:schemeClr>
                </a:solidFill>
              </a:rPr>
              <a:t>, P</a:t>
            </a:r>
            <a:r>
              <a:rPr lang="en-US" sz="900" i="1" dirty="0" err="1">
                <a:solidFill>
                  <a:schemeClr val="accent6">
                    <a:lumMod val="75000"/>
                  </a:schemeClr>
                </a:solidFill>
              </a:rPr>
              <a:t>olytechnique</a:t>
            </a:r>
            <a:r>
              <a:rPr lang="en-US" sz="900" i="1" dirty="0">
                <a:solidFill>
                  <a:schemeClr val="accent6">
                    <a:lumMod val="75000"/>
                  </a:schemeClr>
                </a:solidFill>
              </a:rPr>
              <a:t> </a:t>
            </a:r>
            <a:r>
              <a:rPr lang="en-US" sz="900" i="1" dirty="0" smtClean="0">
                <a:solidFill>
                  <a:schemeClr val="accent6">
                    <a:lumMod val="75000"/>
                  </a:schemeClr>
                </a:solidFill>
              </a:rPr>
              <a:t>Montréal</a:t>
            </a:r>
          </a:p>
          <a:p>
            <a:pPr marL="0" indent="85725">
              <a:buNone/>
            </a:pPr>
            <a:r>
              <a:rPr lang="en-CA" sz="900" dirty="0"/>
              <a:t>A public seminar was organized at Polytechnique Montréal with the support from Institut de </a:t>
            </a:r>
            <a:r>
              <a:rPr lang="en-CA" sz="900" dirty="0" err="1"/>
              <a:t>l’Énergie</a:t>
            </a:r>
            <a:r>
              <a:rPr lang="en-CA" sz="900" dirty="0"/>
              <a:t> </a:t>
            </a:r>
            <a:r>
              <a:rPr lang="en-CA" sz="900" dirty="0" err="1"/>
              <a:t>Trottier</a:t>
            </a:r>
            <a:r>
              <a:rPr lang="en-CA" sz="900" dirty="0"/>
              <a:t> (</a:t>
            </a:r>
            <a:r>
              <a:rPr lang="en-CA" sz="900" u="sng" dirty="0">
                <a:hlinkClick r:id="rId2"/>
              </a:rPr>
              <a:t>http://iet.polymtl.ca/en/</a:t>
            </a:r>
            <a:r>
              <a:rPr lang="en-CA" sz="900" dirty="0"/>
              <a:t>). The half-day seminar took place on Friday October 12, right after the 7</a:t>
            </a:r>
            <a:r>
              <a:rPr lang="en-CA" sz="900" baseline="30000" dirty="0"/>
              <a:t>th</a:t>
            </a:r>
            <a:r>
              <a:rPr lang="en-CA" sz="900" dirty="0"/>
              <a:t> working meeting. The objective was to provide an overview of EBC Annex 67 activities and achievements to a broader Canadian audience, and to give an opportunity to various Canadian stakeholders to present their work related to energy </a:t>
            </a:r>
            <a:r>
              <a:rPr lang="en-CA" sz="900" dirty="0" smtClean="0"/>
              <a:t>flexibility.</a:t>
            </a:r>
            <a:r>
              <a:rPr lang="en-US" sz="900" dirty="0"/>
              <a:t> </a:t>
            </a:r>
            <a:r>
              <a:rPr lang="en-CA" sz="900" dirty="0" smtClean="0"/>
              <a:t>The </a:t>
            </a:r>
            <a:r>
              <a:rPr lang="en-CA" sz="900" dirty="0"/>
              <a:t>event attracted a wide </a:t>
            </a:r>
            <a:r>
              <a:rPr lang="en-CA" sz="900" dirty="0" smtClean="0"/>
              <a:t>audience from </a:t>
            </a:r>
            <a:r>
              <a:rPr lang="en-CA" sz="900" dirty="0"/>
              <a:t>universities, public and private research laboratories, energy services companies and utilities, consulting engineering firms, </a:t>
            </a:r>
            <a:r>
              <a:rPr lang="en-CA" sz="900" dirty="0" smtClean="0"/>
              <a:t>and architecture </a:t>
            </a:r>
            <a:r>
              <a:rPr lang="en-CA" sz="900" dirty="0"/>
              <a:t>firms, among others.</a:t>
            </a:r>
            <a:endParaRPr lang="en-US" sz="900" dirty="0"/>
          </a:p>
          <a:p>
            <a:pPr marL="0" indent="85725">
              <a:spcBef>
                <a:spcPts val="0"/>
              </a:spcBef>
              <a:buNone/>
            </a:pPr>
            <a:r>
              <a:rPr lang="en-CA" sz="900" dirty="0" err="1"/>
              <a:t>Michaël</a:t>
            </a:r>
            <a:r>
              <a:rPr lang="en-CA" sz="900" dirty="0"/>
              <a:t> </a:t>
            </a:r>
            <a:r>
              <a:rPr lang="en-CA" sz="900" dirty="0" err="1"/>
              <a:t>Kummert</a:t>
            </a:r>
            <a:r>
              <a:rPr lang="en-CA" sz="900" dirty="0"/>
              <a:t> started the workshop by welcoming the participants and presenting the Annex 67 project in the context of IEA activities and the Energy in Buildings and Communities programme. He presented a quick overview of the Canadian context (see “Canadian perspective on energy flexibility” in this newsletter). </a:t>
            </a:r>
            <a:endParaRPr lang="en-US" sz="900" dirty="0"/>
          </a:p>
          <a:p>
            <a:pPr marL="0" indent="85725">
              <a:spcBef>
                <a:spcPts val="0"/>
              </a:spcBef>
              <a:buNone/>
            </a:pPr>
            <a:r>
              <a:rPr lang="en-CA" sz="900" dirty="0"/>
              <a:t>Søren Østergaard Jensen </a:t>
            </a:r>
            <a:r>
              <a:rPr lang="en-CA" sz="900" dirty="0" smtClean="0"/>
              <a:t>(DTI, OA for </a:t>
            </a:r>
            <a:r>
              <a:rPr lang="en-CA" sz="900" dirty="0"/>
              <a:t>Annex 67) presented the Annex objectives, tasks, and current status. He also provided an overview of other IEA activities regarding demand flexibility and renewable energy sources integration. Achievements of Annex 67 include a definition for energy flexible buildings and Key Performance Indices (KPIs) to assess flexibility, which had not been formalized before. Søren also presented the links between EBC Annex 67 and related European initiatives such as the Smart Readiness Indicator in the European </a:t>
            </a:r>
            <a:r>
              <a:rPr lang="en-CA" sz="900" dirty="0" smtClean="0"/>
              <a:t>EPBD</a:t>
            </a:r>
            <a:endParaRPr lang="en-US" sz="900" dirty="0"/>
          </a:p>
          <a:p>
            <a:pPr marL="0" indent="92075">
              <a:spcBef>
                <a:spcPts val="0"/>
              </a:spcBef>
              <a:buNone/>
            </a:pPr>
            <a:r>
              <a:rPr lang="en-US" sz="900" dirty="0" smtClean="0"/>
              <a:t>Rune </a:t>
            </a:r>
            <a:r>
              <a:rPr lang="en-US" sz="900" dirty="0" err="1"/>
              <a:t>Grønborg</a:t>
            </a:r>
            <a:r>
              <a:rPr lang="en-US" sz="900" dirty="0"/>
              <a:t> Junker (</a:t>
            </a:r>
            <a:r>
              <a:rPr lang="en-US" sz="900" dirty="0" smtClean="0"/>
              <a:t>DTU, PhD) </a:t>
            </a:r>
            <a:r>
              <a:rPr lang="en-US" sz="900" dirty="0"/>
              <a:t>provided an overview of the concepts and conclusions </a:t>
            </a:r>
            <a:r>
              <a:rPr lang="en-CA" sz="900" dirty="0"/>
              <a:t>presented in a recently published paper (“Characterizing the energy flexibility of buildings and districts”, see Annex 67 publication list </a:t>
            </a:r>
            <a:r>
              <a:rPr lang="en-CA" sz="900" u="sng" dirty="0">
                <a:hlinkClick r:id="rId3"/>
              </a:rPr>
              <a:t>http://www.annex67.org/publications/</a:t>
            </a:r>
            <a:r>
              <a:rPr lang="en-CA" sz="900" dirty="0"/>
              <a:t>). </a:t>
            </a:r>
            <a:endParaRPr lang="en-US" sz="900" dirty="0"/>
          </a:p>
          <a:p>
            <a:pPr marL="0" indent="0">
              <a:buNone/>
            </a:pPr>
            <a:endParaRPr lang="en-US" sz="900" dirty="0"/>
          </a:p>
        </p:txBody>
      </p:sp>
      <p:sp>
        <p:nvSpPr>
          <p:cNvPr id="4" name="Content Placeholder 3"/>
          <p:cNvSpPr>
            <a:spLocks noGrp="1"/>
          </p:cNvSpPr>
          <p:nvPr>
            <p:ph sz="half" idx="2"/>
          </p:nvPr>
        </p:nvSpPr>
        <p:spPr>
          <a:xfrm>
            <a:off x="3486150" y="416497"/>
            <a:ext cx="3060000" cy="8064896"/>
          </a:xfrm>
        </p:spPr>
        <p:txBody>
          <a:bodyPr>
            <a:noAutofit/>
          </a:bodyPr>
          <a:lstStyle/>
          <a:p>
            <a:pPr marL="0" indent="0">
              <a:buNone/>
            </a:pPr>
            <a:r>
              <a:rPr lang="en-CA" sz="900" dirty="0" smtClean="0"/>
              <a:t>Kun </a:t>
            </a:r>
            <a:r>
              <a:rPr lang="en-CA" sz="900" dirty="0"/>
              <a:t>Zhang and Behzad Barzegar (Polytechnique Montréal) presented their work to assess energy flexibility of a typical Canadian single-family home (equipped with electric heating, as is common in Québec). Kun assessed the flexibility potential by adapting the heating </a:t>
            </a:r>
            <a:r>
              <a:rPr lang="en-CA" sz="900" dirty="0" err="1"/>
              <a:t>setpoint</a:t>
            </a:r>
            <a:r>
              <a:rPr lang="en-CA" sz="900" dirty="0"/>
              <a:t> through reactive and predictive control strategies, using the thermal mass present in the building. The method has an impact on thermal comfort but allows to provide several kWh of flexible energy for 1-h events without requiring any hardware investments. </a:t>
            </a:r>
            <a:r>
              <a:rPr lang="en-CA" sz="900" dirty="0" err="1" smtClean="0"/>
              <a:t>Behzad</a:t>
            </a:r>
            <a:r>
              <a:rPr lang="en-CA" sz="900" dirty="0" smtClean="0"/>
              <a:t> </a:t>
            </a:r>
            <a:r>
              <a:rPr lang="en-CA" sz="900" dirty="0"/>
              <a:t>presented the results obtained for the same house equipped with a Photovoltaic (PV) + battery system. Self-consumption and self-generation were assessed for various system sizing options, and the flexibility obtained under different control strategies (grid support or uninterrupted power supply) was assessed. The system can deliver several kWh of energy flexibility for 1-h events, without affecting the occupants thermal comfort or their ability to use electrical appliances. In both cases (thermal mass and PV-Battery), flexibility depends on the event duration and its timing (time of the day, season, temperature and solar radiation).</a:t>
            </a:r>
            <a:endParaRPr lang="en-US" sz="900" dirty="0"/>
          </a:p>
          <a:p>
            <a:pPr marL="0" indent="85725">
              <a:spcBef>
                <a:spcPts val="0"/>
              </a:spcBef>
              <a:buNone/>
            </a:pPr>
            <a:r>
              <a:rPr lang="en-CA" sz="900" dirty="0"/>
              <a:t>Alexi Miller (New Buildings Institute, USA) then provided an overview of the </a:t>
            </a:r>
            <a:r>
              <a:rPr lang="en-CA" sz="900" dirty="0" err="1"/>
              <a:t>GridOptimal</a:t>
            </a:r>
            <a:r>
              <a:rPr lang="en-CA" sz="900" dirty="0"/>
              <a:t> initiative, which aims at defining a new metric for building-grid interaction. The electric grid must cope with an increasing share of intermittent renewable energy sources, and this requires buildings that “behave as good grid citizens”, providing energy flexibility. The </a:t>
            </a:r>
            <a:r>
              <a:rPr lang="en-CA" sz="900" dirty="0" err="1"/>
              <a:t>GridOptimal</a:t>
            </a:r>
            <a:r>
              <a:rPr lang="en-CA" sz="900" dirty="0"/>
              <a:t> initiative was developed independently of Annex 67, but Alexi took part to the working meeting and Annex 67 concepts will be considered in moving the </a:t>
            </a:r>
            <a:r>
              <a:rPr lang="en-CA" sz="900" dirty="0" err="1"/>
              <a:t>GridOptimal</a:t>
            </a:r>
            <a:r>
              <a:rPr lang="en-CA" sz="900" dirty="0"/>
              <a:t> project forward. </a:t>
            </a:r>
            <a:endParaRPr lang="en-CA" sz="900" dirty="0" smtClean="0"/>
          </a:p>
          <a:p>
            <a:pPr marL="0" indent="85725">
              <a:spcBef>
                <a:spcPts val="0"/>
              </a:spcBef>
              <a:buNone/>
            </a:pPr>
            <a:r>
              <a:rPr lang="en-CA" sz="900" dirty="0" smtClean="0"/>
              <a:t>Andreas </a:t>
            </a:r>
            <a:r>
              <a:rPr lang="en-CA" sz="900" dirty="0" err="1"/>
              <a:t>Athienitis</a:t>
            </a:r>
            <a:r>
              <a:rPr lang="en-CA" sz="900" dirty="0"/>
              <a:t> (Concordia University, Montréal) presented the National Science and Engineering Research Council (NSERC) / Hydro-Québec Industrial Research Chair in Optimized Operation and Energy Efficiency, which aims at developing Model Predictive Control (MPC) for responsive building operation, energy flexibility, and application to case studies.</a:t>
            </a:r>
            <a:r>
              <a:rPr lang="en-CA" sz="900" dirty="0" smtClean="0"/>
              <a:t> </a:t>
            </a:r>
            <a:endParaRPr lang="en-US" sz="900" dirty="0"/>
          </a:p>
        </p:txBody>
      </p:sp>
      <p:pic>
        <p:nvPicPr>
          <p:cNvPr id="5" name="Picture 4"/>
          <p:cNvPicPr/>
          <p:nvPr/>
        </p:nvPicPr>
        <p:blipFill rotWithShape="1">
          <a:blip r:embed="rId4"/>
          <a:srcRect t="23014"/>
          <a:stretch/>
        </p:blipFill>
        <p:spPr bwMode="auto">
          <a:xfrm>
            <a:off x="836712" y="6825208"/>
            <a:ext cx="5256584" cy="2414662"/>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476672" y="9274060"/>
            <a:ext cx="5976664" cy="215444"/>
          </a:xfrm>
          <a:prstGeom prst="rect">
            <a:avLst/>
          </a:prstGeom>
        </p:spPr>
        <p:txBody>
          <a:bodyPr wrap="square">
            <a:spAutoFit/>
          </a:bodyPr>
          <a:lstStyle/>
          <a:p>
            <a:r>
              <a:rPr lang="en-CA" sz="800" i="1" dirty="0">
                <a:latin typeface="Verdana" panose="020B0604030504040204" pitchFamily="34" charset="0"/>
                <a:ea typeface="Verdana" panose="020B0604030504040204" pitchFamily="34" charset="0"/>
                <a:cs typeface="Verdana" panose="020B0604030504040204" pitchFamily="34" charset="0"/>
              </a:rPr>
              <a:t>The public seminar took place in the </a:t>
            </a:r>
            <a:r>
              <a:rPr lang="en-CA" sz="800" i="1" dirty="0" err="1">
                <a:latin typeface="Verdana" panose="020B0604030504040204" pitchFamily="34" charset="0"/>
                <a:ea typeface="Verdana" panose="020B0604030504040204" pitchFamily="34" charset="0"/>
                <a:cs typeface="Verdana" panose="020B0604030504040204" pitchFamily="34" charset="0"/>
              </a:rPr>
              <a:t>Lassonde</a:t>
            </a:r>
            <a:r>
              <a:rPr lang="en-CA" sz="800" i="1" dirty="0">
                <a:latin typeface="Verdana" panose="020B0604030504040204" pitchFamily="34" charset="0"/>
                <a:ea typeface="Verdana" panose="020B0604030504040204" pitchFamily="34" charset="0"/>
                <a:cs typeface="Verdana" panose="020B0604030504040204" pitchFamily="34" charset="0"/>
              </a:rPr>
              <a:t> buildings at Polytechnique Montréal. © Productions Punch Inc.</a:t>
            </a:r>
            <a:endParaRPr lang="en-US" sz="800"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75541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2900" y="416496"/>
            <a:ext cx="3028950" cy="8928991"/>
          </a:xfrm>
        </p:spPr>
        <p:txBody>
          <a:bodyPr>
            <a:normAutofit fontScale="25000" lnSpcReduction="20000"/>
          </a:bodyPr>
          <a:lstStyle/>
          <a:p>
            <a:pPr marL="0" indent="0">
              <a:lnSpc>
                <a:spcPct val="120000"/>
              </a:lnSpc>
              <a:buNone/>
            </a:pPr>
            <a:r>
              <a:rPr lang="en-CA" sz="3600" dirty="0" smtClean="0"/>
              <a:t>Andreas </a:t>
            </a:r>
            <a:r>
              <a:rPr lang="en-CA" sz="3600" dirty="0"/>
              <a:t>focused on an application to the Varennes public library, a building that was designed to reach Net-Zero Energy performance. Building-Integrated PV/Thermal collectors and building thermal mass (e.g. floor heating) can be controlled to promote flexibility, thanks to an MPC strategy relying on low-order simplified models. Andreas also provided an overview of an upcoming Canadian strategic research network (Smart Solar Buildings and Communities, SSBC). The project is currently at the proposal stage. If funded, the network will see 26 researchers join forces to address several research themes, from system design and modelling to operation strategies for energy flexibility and input to national policy. </a:t>
            </a:r>
            <a:endParaRPr lang="en-US" sz="3600" dirty="0"/>
          </a:p>
          <a:p>
            <a:pPr marL="0" indent="85725">
              <a:lnSpc>
                <a:spcPct val="120000"/>
              </a:lnSpc>
              <a:spcBef>
                <a:spcPts val="0"/>
              </a:spcBef>
              <a:buNone/>
            </a:pPr>
            <a:r>
              <a:rPr lang="en-CA" sz="3600" dirty="0" err="1"/>
              <a:t>Michaël</a:t>
            </a:r>
            <a:r>
              <a:rPr lang="en-CA" sz="3600" dirty="0"/>
              <a:t> Fournier (Hydro-Québec Research Institute, IREQ) presented the perspective of a major Canadian utility. Hydro-Québec has a generation capacity of 37 GW and annual sales of 205 </a:t>
            </a:r>
            <a:r>
              <a:rPr lang="en-CA" sz="3600" dirty="0" err="1"/>
              <a:t>TWh</a:t>
            </a:r>
            <a:r>
              <a:rPr lang="en-CA" sz="3600" dirty="0"/>
              <a:t>. Although Hydro-Québec can rely on hydroelectric power plants with storage for most of its production, there is an interest to promote demand response and energy flexibility. The company is providing voluntary Demand Response options to industrial and commercial/institutional customers, and is considering adding a residential option. It has led several pilot projects to assess flexibility with electric space heating and domestic water heating. </a:t>
            </a:r>
            <a:endParaRPr lang="en-US" sz="3600" dirty="0"/>
          </a:p>
          <a:p>
            <a:pPr marL="0" indent="85725">
              <a:lnSpc>
                <a:spcPct val="120000"/>
              </a:lnSpc>
              <a:spcBef>
                <a:spcPts val="0"/>
              </a:spcBef>
              <a:buNone/>
            </a:pPr>
            <a:r>
              <a:rPr lang="en-CA" sz="3600" dirty="0" err="1" smtClean="0"/>
              <a:t>Véronique</a:t>
            </a:r>
            <a:r>
              <a:rPr lang="en-CA" sz="3600" dirty="0" smtClean="0"/>
              <a:t> </a:t>
            </a:r>
            <a:r>
              <a:rPr lang="en-CA" sz="3600" dirty="0" err="1"/>
              <a:t>Delisle</a:t>
            </a:r>
            <a:r>
              <a:rPr lang="en-CA" sz="3600" dirty="0"/>
              <a:t> (</a:t>
            </a:r>
            <a:r>
              <a:rPr lang="en-CA" sz="3600" dirty="0" err="1"/>
              <a:t>CanmetENERGY</a:t>
            </a:r>
            <a:r>
              <a:rPr lang="en-CA" sz="3600" dirty="0"/>
              <a:t> Varennes, QC, Canada) provided an overview of the Canadian federal government’s demand flexibility Research and Development activities. </a:t>
            </a:r>
            <a:r>
              <a:rPr lang="en-CA" sz="3600" dirty="0" err="1"/>
              <a:t>Véronique</a:t>
            </a:r>
            <a:r>
              <a:rPr lang="en-CA" sz="3600" dirty="0"/>
              <a:t> presented several flexibility indicators for Canada (see “Canadian perspective on energy flexibility” in this newsletter), and then focused on case studies in the residential sector. The potential of controlling smart thermostats for peak shaving was assessed in a pilot project in </a:t>
            </a:r>
            <a:r>
              <a:rPr lang="en-CA" sz="3600" dirty="0" err="1"/>
              <a:t>Sherbrooke</a:t>
            </a:r>
            <a:r>
              <a:rPr lang="en-CA" sz="3600" dirty="0"/>
              <a:t>, QC. Maximum flexibility reached 15 kW for houses heated with electric baseboards, and occupants were largely </a:t>
            </a:r>
            <a:r>
              <a:rPr lang="en-CA" sz="3600" dirty="0" smtClean="0"/>
              <a:t>satisfied</a:t>
            </a:r>
            <a:endParaRPr lang="en-US" sz="3600" dirty="0"/>
          </a:p>
        </p:txBody>
      </p:sp>
      <p:sp>
        <p:nvSpPr>
          <p:cNvPr id="4" name="Content Placeholder 3"/>
          <p:cNvSpPr>
            <a:spLocks noGrp="1"/>
          </p:cNvSpPr>
          <p:nvPr>
            <p:ph sz="half" idx="2"/>
          </p:nvPr>
        </p:nvSpPr>
        <p:spPr/>
        <p:txBody>
          <a:bodyPr>
            <a:normAutofit fontScale="25000" lnSpcReduction="20000"/>
          </a:bodyPr>
          <a:lstStyle/>
          <a:p>
            <a:pPr marL="0" indent="0">
              <a:lnSpc>
                <a:spcPct val="120000"/>
              </a:lnSpc>
              <a:buNone/>
            </a:pPr>
            <a:r>
              <a:rPr lang="en-CA" sz="3600" dirty="0"/>
              <a:t>with the thermal comfort, except for some preheating events in bedrooms. </a:t>
            </a:r>
            <a:endParaRPr lang="en-US" sz="3600" dirty="0"/>
          </a:p>
          <a:p>
            <a:pPr marL="0" indent="0">
              <a:lnSpc>
                <a:spcPct val="120000"/>
              </a:lnSpc>
              <a:buNone/>
            </a:pPr>
            <a:r>
              <a:rPr lang="en-CA" sz="3600" dirty="0" smtClean="0"/>
              <a:t>Another </a:t>
            </a:r>
            <a:r>
              <a:rPr lang="en-CA" sz="3600" dirty="0"/>
              <a:t>project in Prince Edward Island demonstrated the effectiveness of using storage water heaters to provide flexibility and increase the share of locally used wind energy in the electric grid.</a:t>
            </a:r>
            <a:endParaRPr lang="en-US" sz="3600" dirty="0"/>
          </a:p>
          <a:p>
            <a:pPr marL="0" indent="85725">
              <a:lnSpc>
                <a:spcPct val="120000"/>
              </a:lnSpc>
              <a:spcBef>
                <a:spcPts val="0"/>
              </a:spcBef>
              <a:buNone/>
            </a:pPr>
            <a:r>
              <a:rPr lang="en-CA" sz="3600" dirty="0" smtClean="0"/>
              <a:t>The </a:t>
            </a:r>
            <a:r>
              <a:rPr lang="en-CA" sz="3600" dirty="0"/>
              <a:t>public seminar provided a variety of perspectives on energy flexibility, from within and outside the Annex 67 group, and allowed to disseminate some of the key achievements of Annex 67. The event was very well received, and discussions continued among participants and Annex 67 researchers during the reception which closed the seminar and the Annex 67 working meeting.</a:t>
            </a:r>
            <a:endParaRPr lang="en-US" sz="3600" i="1" dirty="0">
              <a:solidFill>
                <a:schemeClr val="accent6">
                  <a:lumMod val="75000"/>
                </a:schemeClr>
              </a:solidFill>
            </a:endParaRPr>
          </a:p>
          <a:p>
            <a:pPr marL="0" indent="82550">
              <a:lnSpc>
                <a:spcPct val="120000"/>
              </a:lnSpc>
              <a:buNone/>
            </a:pPr>
            <a:r>
              <a:rPr lang="en-US" sz="3600" dirty="0"/>
              <a:t>The public seminar presentations are available at: </a:t>
            </a:r>
            <a:r>
              <a:rPr lang="en-CA" sz="3600" u="sng" dirty="0">
                <a:hlinkClick r:id="rId2"/>
              </a:rPr>
              <a:t>http://iet.polymtl.ca/en/events/energy-flexible-buildings-public-seminar</a:t>
            </a:r>
            <a:r>
              <a:rPr lang="en-CA" sz="3600" u="sng" dirty="0" smtClean="0">
                <a:hlinkClick r:id="rId2"/>
              </a:rPr>
              <a:t>/</a:t>
            </a:r>
            <a:endParaRPr lang="en-CA" sz="3600" u="sng" dirty="0" smtClean="0"/>
          </a:p>
          <a:p>
            <a:pPr marL="0" indent="82550">
              <a:lnSpc>
                <a:spcPct val="120000"/>
              </a:lnSpc>
              <a:buNone/>
            </a:pPr>
            <a:endParaRPr lang="en-CA" sz="3600" u="sng" dirty="0" smtClean="0"/>
          </a:p>
          <a:p>
            <a:pPr>
              <a:buClr>
                <a:schemeClr val="accent6">
                  <a:lumMod val="75000"/>
                </a:schemeClr>
              </a:buClr>
              <a:buFont typeface="Verdana" panose="020B0604030504040204" pitchFamily="34" charset="0"/>
              <a:buChar char="│"/>
            </a:pPr>
            <a:r>
              <a:rPr lang="en-US" sz="6600" b="1" dirty="0">
                <a:solidFill>
                  <a:schemeClr val="accent6">
                    <a:lumMod val="75000"/>
                  </a:schemeClr>
                </a:solidFill>
              </a:rPr>
              <a:t>Canadian perspective on energy flexibility</a:t>
            </a:r>
          </a:p>
          <a:p>
            <a:pPr marL="0" indent="0">
              <a:spcAft>
                <a:spcPts val="300"/>
              </a:spcAft>
              <a:buNone/>
            </a:pPr>
            <a:r>
              <a:rPr lang="da-DK" sz="3600" i="1" dirty="0">
                <a:solidFill>
                  <a:schemeClr val="accent6">
                    <a:lumMod val="75000"/>
                  </a:schemeClr>
                </a:solidFill>
              </a:rPr>
              <a:t>By Michaël </a:t>
            </a:r>
            <a:r>
              <a:rPr lang="da-DK" sz="3600" i="1" dirty="0" err="1">
                <a:solidFill>
                  <a:schemeClr val="accent6">
                    <a:lumMod val="75000"/>
                  </a:schemeClr>
                </a:solidFill>
              </a:rPr>
              <a:t>Kummert</a:t>
            </a:r>
            <a:r>
              <a:rPr lang="da-DK" sz="3600" i="1" dirty="0">
                <a:solidFill>
                  <a:schemeClr val="accent6">
                    <a:lumMod val="75000"/>
                  </a:schemeClr>
                </a:solidFill>
              </a:rPr>
              <a:t>, P</a:t>
            </a:r>
            <a:r>
              <a:rPr lang="en-US" sz="3600" i="1" dirty="0" err="1">
                <a:solidFill>
                  <a:schemeClr val="accent6">
                    <a:lumMod val="75000"/>
                  </a:schemeClr>
                </a:solidFill>
              </a:rPr>
              <a:t>olytechnique</a:t>
            </a:r>
            <a:r>
              <a:rPr lang="en-US" sz="3600" i="1" dirty="0">
                <a:solidFill>
                  <a:schemeClr val="accent6">
                    <a:lumMod val="75000"/>
                  </a:schemeClr>
                </a:solidFill>
              </a:rPr>
              <a:t> Montréal</a:t>
            </a:r>
          </a:p>
          <a:p>
            <a:pPr marL="0" indent="0">
              <a:lnSpc>
                <a:spcPct val="120000"/>
              </a:lnSpc>
              <a:buNone/>
            </a:pPr>
            <a:r>
              <a:rPr lang="en-CA" sz="3600" b="1" dirty="0" smtClean="0"/>
              <a:t>Generation mix and </a:t>
            </a:r>
            <a:r>
              <a:rPr lang="da-DK" sz="3600" b="1" dirty="0">
                <a:ea typeface="Calibri" panose="020F0502020204030204" pitchFamily="34" charset="0"/>
                <a:cs typeface="Times New Roman" panose="02020603050405020304" pitchFamily="18" charset="0"/>
              </a:rPr>
              <a:t>CO</a:t>
            </a:r>
            <a:r>
              <a:rPr lang="da-DK" sz="3600" b="1" baseline="-25000" dirty="0">
                <a:ea typeface="Calibri" panose="020F0502020204030204" pitchFamily="34" charset="0"/>
                <a:cs typeface="Times New Roman" panose="02020603050405020304" pitchFamily="18" charset="0"/>
              </a:rPr>
              <a:t>2</a:t>
            </a:r>
            <a:r>
              <a:rPr lang="en-CA" sz="3600" b="1" dirty="0" smtClean="0"/>
              <a:t> intensity of electricity: regional differences</a:t>
            </a:r>
            <a:endParaRPr lang="en-US" sz="3600" b="1" dirty="0" smtClean="0"/>
          </a:p>
          <a:p>
            <a:pPr marL="0" indent="0">
              <a:lnSpc>
                <a:spcPct val="120000"/>
              </a:lnSpc>
              <a:spcBef>
                <a:spcPts val="0"/>
              </a:spcBef>
              <a:buNone/>
            </a:pPr>
            <a:r>
              <a:rPr lang="en-CA" sz="3600" dirty="0" smtClean="0"/>
              <a:t>Canada is a vast country, and there are strong differences between Provinces (or even within Provinces) in terms of how the electric grid is supplied and which demands it has to meet. Nationally, the share of renewable energy in the electricity mix is just below 2/3, at 66 % [1], and the </a:t>
            </a:r>
            <a:r>
              <a:rPr lang="da-DK" sz="3600" dirty="0">
                <a:ea typeface="Calibri" panose="020F0502020204030204" pitchFamily="34" charset="0"/>
                <a:cs typeface="Times New Roman" panose="02020603050405020304" pitchFamily="18" charset="0"/>
              </a:rPr>
              <a:t>CO</a:t>
            </a:r>
            <a:r>
              <a:rPr lang="da-DK" sz="3600" baseline="-25000" dirty="0">
                <a:ea typeface="Calibri" panose="020F0502020204030204" pitchFamily="34" charset="0"/>
                <a:cs typeface="Times New Roman" panose="02020603050405020304" pitchFamily="18" charset="0"/>
              </a:rPr>
              <a:t>2</a:t>
            </a:r>
            <a:r>
              <a:rPr lang="en-CA" sz="3600" dirty="0" smtClean="0"/>
              <a:t> intensity is 140 g/kWh. But the </a:t>
            </a:r>
            <a:r>
              <a:rPr lang="da-DK" sz="3600" dirty="0">
                <a:ea typeface="Calibri" panose="020F0502020204030204" pitchFamily="34" charset="0"/>
                <a:cs typeface="Times New Roman" panose="02020603050405020304" pitchFamily="18" charset="0"/>
              </a:rPr>
              <a:t>CO</a:t>
            </a:r>
            <a:r>
              <a:rPr lang="da-DK" sz="3600" baseline="-25000" dirty="0">
                <a:ea typeface="Calibri" panose="020F0502020204030204" pitchFamily="34" charset="0"/>
                <a:cs typeface="Times New Roman" panose="02020603050405020304" pitchFamily="18" charset="0"/>
              </a:rPr>
              <a:t>2</a:t>
            </a:r>
            <a:r>
              <a:rPr lang="en-CA" sz="3600" dirty="0" smtClean="0"/>
              <a:t> intensity ranges from a low of 1 g/kWh in Québec (QC) to a high of 790 g/kWh in Alberta (AB). The Figure 1 shows the energy generation mix for Canada and for 5 major regions. Due to large differences in climate and building sector characteristics, the demand profiles and grid capabilities to respond to peak demands are very different, cf. Figure 2. </a:t>
            </a:r>
            <a:endParaRPr lang="en-US" sz="3600" dirty="0" smtClean="0"/>
          </a:p>
          <a:p>
            <a:pPr marL="0" indent="82550">
              <a:lnSpc>
                <a:spcPct val="120000"/>
              </a:lnSpc>
              <a:buNone/>
            </a:pPr>
            <a:endParaRPr lang="en-US" sz="3600" dirty="0"/>
          </a:p>
          <a:p>
            <a:pPr marL="0" indent="0">
              <a:buNone/>
            </a:pPr>
            <a:endParaRPr lang="en-US" dirty="0"/>
          </a:p>
        </p:txBody>
      </p:sp>
      <p:cxnSp>
        <p:nvCxnSpPr>
          <p:cNvPr id="5" name="Straight Connector 4"/>
          <p:cNvCxnSpPr/>
          <p:nvPr/>
        </p:nvCxnSpPr>
        <p:spPr>
          <a:xfrm>
            <a:off x="332656" y="9438982"/>
            <a:ext cx="6120680"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Picture 5"/>
          <p:cNvPicPr/>
          <p:nvPr/>
        </p:nvPicPr>
        <p:blipFill rotWithShape="1">
          <a:blip r:embed="rId3" cstate="print">
            <a:extLst>
              <a:ext uri="{28A0092B-C50C-407E-A947-70E740481C1C}">
                <a14:useLocalDpi xmlns:a14="http://schemas.microsoft.com/office/drawing/2010/main" val="0"/>
              </a:ext>
            </a:extLst>
          </a:blip>
          <a:srcRect b="4210"/>
          <a:stretch/>
        </p:blipFill>
        <p:spPr bwMode="auto">
          <a:xfrm>
            <a:off x="1124744" y="6625505"/>
            <a:ext cx="4824536" cy="2575967"/>
          </a:xfrm>
          <a:prstGeom prst="rect">
            <a:avLst/>
          </a:prstGeom>
          <a:noFill/>
          <a:ln>
            <a:noFill/>
          </a:ln>
        </p:spPr>
      </p:pic>
      <p:sp>
        <p:nvSpPr>
          <p:cNvPr id="7" name="Rectangle 6"/>
          <p:cNvSpPr/>
          <p:nvPr/>
        </p:nvSpPr>
        <p:spPr>
          <a:xfrm>
            <a:off x="1052736" y="9201472"/>
            <a:ext cx="5551437" cy="215444"/>
          </a:xfrm>
          <a:prstGeom prst="rect">
            <a:avLst/>
          </a:prstGeom>
        </p:spPr>
        <p:txBody>
          <a:bodyPr wrap="square">
            <a:spAutoFit/>
          </a:bodyPr>
          <a:lstStyle/>
          <a:p>
            <a:r>
              <a:rPr lang="en-CA" sz="800" i="1" dirty="0" smtClean="0">
                <a:latin typeface="Verdana" panose="020B0604030504040204" pitchFamily="34" charset="0"/>
                <a:ea typeface="Verdana" panose="020B0604030504040204" pitchFamily="34" charset="0"/>
                <a:cs typeface="Verdana" panose="020B0604030504040204" pitchFamily="34" charset="0"/>
              </a:rPr>
              <a:t>Figure 1. Electricity </a:t>
            </a:r>
            <a:r>
              <a:rPr lang="en-CA" sz="800" i="1" dirty="0">
                <a:latin typeface="Verdana" panose="020B0604030504040204" pitchFamily="34" charset="0"/>
                <a:ea typeface="Verdana" panose="020B0604030504040204" pitchFamily="34" charset="0"/>
                <a:cs typeface="Verdana" panose="020B0604030504040204" pitchFamily="34" charset="0"/>
              </a:rPr>
              <a:t>generation mix in Canada and main regions – data from 2016 </a:t>
            </a:r>
            <a:r>
              <a:rPr lang="en-CA" sz="800" i="1" dirty="0" smtClean="0">
                <a:latin typeface="Verdana" panose="020B0604030504040204" pitchFamily="34" charset="0"/>
                <a:ea typeface="Verdana" panose="020B0604030504040204" pitchFamily="34" charset="0"/>
                <a:cs typeface="Verdana" panose="020B0604030504040204" pitchFamily="34" charset="0"/>
              </a:rPr>
              <a:t>[1]</a:t>
            </a:r>
            <a:endParaRPr lang="en-US" sz="800"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51191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2900" y="416497"/>
            <a:ext cx="3028950" cy="8712000"/>
          </a:xfrm>
        </p:spPr>
        <p:txBody>
          <a:bodyPr>
            <a:noAutofit/>
          </a:bodyPr>
          <a:lstStyle/>
          <a:p>
            <a:pPr marL="0" indent="82550">
              <a:spcBef>
                <a:spcPts val="0"/>
              </a:spcBef>
              <a:buNone/>
            </a:pPr>
            <a:endParaRPr lang="en-CA" sz="900" dirty="0" smtClean="0"/>
          </a:p>
          <a:p>
            <a:pPr marL="0" indent="82550">
              <a:spcBef>
                <a:spcPts val="0"/>
              </a:spcBef>
              <a:buNone/>
            </a:pPr>
            <a:endParaRPr lang="en-CA" sz="900" dirty="0"/>
          </a:p>
          <a:p>
            <a:pPr marL="0" indent="82550">
              <a:spcBef>
                <a:spcPts val="0"/>
              </a:spcBef>
              <a:buNone/>
            </a:pPr>
            <a:endParaRPr lang="en-CA" sz="900" dirty="0" smtClean="0"/>
          </a:p>
          <a:p>
            <a:pPr marL="0" indent="82550">
              <a:spcBef>
                <a:spcPts val="0"/>
              </a:spcBef>
              <a:buNone/>
            </a:pPr>
            <a:endParaRPr lang="en-CA" sz="900" dirty="0"/>
          </a:p>
          <a:p>
            <a:pPr marL="0" indent="82550">
              <a:spcBef>
                <a:spcPts val="0"/>
              </a:spcBef>
              <a:buNone/>
            </a:pPr>
            <a:endParaRPr lang="en-CA" sz="900" dirty="0" smtClean="0"/>
          </a:p>
          <a:p>
            <a:pPr marL="0" indent="82550">
              <a:spcBef>
                <a:spcPts val="0"/>
              </a:spcBef>
              <a:buNone/>
            </a:pPr>
            <a:endParaRPr lang="en-CA" sz="900" dirty="0"/>
          </a:p>
          <a:p>
            <a:pPr marL="0" indent="82550">
              <a:spcBef>
                <a:spcPts val="0"/>
              </a:spcBef>
              <a:buNone/>
            </a:pPr>
            <a:endParaRPr lang="en-CA" sz="900" dirty="0" smtClean="0"/>
          </a:p>
          <a:p>
            <a:pPr marL="0" indent="82550">
              <a:spcBef>
                <a:spcPts val="0"/>
              </a:spcBef>
              <a:buNone/>
            </a:pPr>
            <a:endParaRPr lang="en-CA" sz="900" dirty="0"/>
          </a:p>
          <a:p>
            <a:pPr marL="0" indent="82550">
              <a:spcBef>
                <a:spcPts val="0"/>
              </a:spcBef>
              <a:buNone/>
            </a:pPr>
            <a:endParaRPr lang="en-CA" sz="900" dirty="0" smtClean="0"/>
          </a:p>
          <a:p>
            <a:pPr marL="0" indent="82550">
              <a:spcBef>
                <a:spcPts val="0"/>
              </a:spcBef>
              <a:buNone/>
            </a:pPr>
            <a:endParaRPr lang="en-CA" sz="900" dirty="0"/>
          </a:p>
          <a:p>
            <a:pPr marL="0" indent="82550">
              <a:spcBef>
                <a:spcPts val="0"/>
              </a:spcBef>
              <a:buNone/>
            </a:pPr>
            <a:endParaRPr lang="en-CA" sz="900" dirty="0" smtClean="0"/>
          </a:p>
          <a:p>
            <a:pPr marL="0" indent="82550">
              <a:spcBef>
                <a:spcPts val="0"/>
              </a:spcBef>
              <a:buNone/>
            </a:pPr>
            <a:endParaRPr lang="en-CA" sz="900" dirty="0"/>
          </a:p>
          <a:p>
            <a:pPr marL="0" indent="82550">
              <a:spcBef>
                <a:spcPts val="0"/>
              </a:spcBef>
              <a:buNone/>
            </a:pPr>
            <a:endParaRPr lang="en-CA" sz="900" dirty="0" smtClean="0"/>
          </a:p>
          <a:p>
            <a:pPr marL="0" indent="82550">
              <a:spcBef>
                <a:spcPts val="0"/>
              </a:spcBef>
              <a:buNone/>
            </a:pPr>
            <a:endParaRPr lang="en-CA" sz="900" dirty="0"/>
          </a:p>
          <a:p>
            <a:pPr marL="0" indent="82550">
              <a:spcBef>
                <a:spcPts val="0"/>
              </a:spcBef>
              <a:buNone/>
            </a:pPr>
            <a:endParaRPr lang="en-CA" sz="900" dirty="0" smtClean="0"/>
          </a:p>
          <a:p>
            <a:pPr marL="0" indent="82550">
              <a:spcBef>
                <a:spcPts val="0"/>
              </a:spcBef>
              <a:buNone/>
            </a:pPr>
            <a:endParaRPr lang="en-CA" sz="900" dirty="0"/>
          </a:p>
          <a:p>
            <a:pPr marL="0" indent="0">
              <a:buNone/>
            </a:pPr>
            <a:endParaRPr lang="en-CA" sz="900" b="1" dirty="0" smtClean="0"/>
          </a:p>
          <a:p>
            <a:pPr marL="0" indent="0">
              <a:buNone/>
            </a:pPr>
            <a:r>
              <a:rPr lang="en-CA" sz="900" b="1" dirty="0" smtClean="0"/>
              <a:t>Rapidly </a:t>
            </a:r>
            <a:r>
              <a:rPr lang="en-CA" sz="900" b="1" dirty="0"/>
              <a:t>changing electric supply and demand: a higher need for flexibility </a:t>
            </a:r>
            <a:endParaRPr lang="en-US" sz="900" dirty="0"/>
          </a:p>
          <a:p>
            <a:pPr marL="0" indent="0">
              <a:spcBef>
                <a:spcPts val="0"/>
              </a:spcBef>
              <a:buNone/>
            </a:pPr>
            <a:r>
              <a:rPr lang="en-CA" sz="900" dirty="0" smtClean="0"/>
              <a:t>The </a:t>
            </a:r>
            <a:r>
              <a:rPr lang="en-CA" sz="900" dirty="0"/>
              <a:t>need for flexibility due to renewable energy input is relatively minor, especially considering that reservoir hydro power plants are available to quickly compensate for wind and solar fluctuations. However, electric grids are changing, both from the generation point of view and from the demand point of view. Ontario, for example, has eliminated coal from its electricity mix between 2003 and 2014, going from 25 % of the supply mix to 0 %, and phasing out almost 8 GW of capacity. Across Canada, the annual generation from wind power went from 1.6 </a:t>
            </a:r>
            <a:r>
              <a:rPr lang="en-CA" sz="900" dirty="0" err="1"/>
              <a:t>TWh</a:t>
            </a:r>
            <a:r>
              <a:rPr lang="en-CA" sz="900" dirty="0"/>
              <a:t>/y to over 30 </a:t>
            </a:r>
            <a:r>
              <a:rPr lang="en-CA" sz="900" dirty="0" err="1"/>
              <a:t>TWh</a:t>
            </a:r>
            <a:r>
              <a:rPr lang="en-CA" sz="900" dirty="0"/>
              <a:t>/y, and the generation from solar went from 0.02 </a:t>
            </a:r>
            <a:r>
              <a:rPr lang="en-CA" sz="900" dirty="0" err="1"/>
              <a:t>TWh</a:t>
            </a:r>
            <a:r>
              <a:rPr lang="en-CA" sz="900" dirty="0"/>
              <a:t>/y to 3 </a:t>
            </a:r>
            <a:r>
              <a:rPr lang="en-CA" sz="900" dirty="0" err="1"/>
              <a:t>TWh</a:t>
            </a:r>
            <a:r>
              <a:rPr lang="en-CA" sz="900" dirty="0"/>
              <a:t>/y between 2005 and 2016. This trend is expected to continue.</a:t>
            </a:r>
            <a:endParaRPr lang="en-US" sz="900" dirty="0"/>
          </a:p>
          <a:p>
            <a:pPr marL="0" indent="88900">
              <a:spcBef>
                <a:spcPts val="0"/>
              </a:spcBef>
              <a:buNone/>
            </a:pPr>
            <a:r>
              <a:rPr lang="en-CA" sz="900" dirty="0"/>
              <a:t>At the same time, the National Energy Board anticipates that Electric Vehicles (EVs) will have a higher market penetration in the near future, and that heat pumps will replace existing oil-fired and gas-fired space and water heating systems </a:t>
            </a:r>
            <a:r>
              <a:rPr lang="en-CA" sz="900" dirty="0" smtClean="0"/>
              <a:t>[1]. </a:t>
            </a:r>
            <a:r>
              <a:rPr lang="en-CA" sz="900" dirty="0"/>
              <a:t>The larger penetration of intermittent renewables and the larger use of electricity for transportation, space and water heating in buildings will result in an increased need for flexibility. Decentralized generation is also encouraged by building codes and voluntary certification schemes such as LEED, which encourage net-zero energy or net-zero energy construction. As part of the Pan-Canadian Framework on Clean Growth and Climate Change, the federal and provincial energy ministers have adopted Canada’s Building Strategy, which aims at developing and adopting a “net-zero energy ready” building code by 2030 </a:t>
            </a:r>
            <a:r>
              <a:rPr lang="en-CA" sz="900" dirty="0" smtClean="0"/>
              <a:t>[2]. There </a:t>
            </a:r>
            <a:r>
              <a:rPr lang="en-CA" sz="900" dirty="0"/>
              <a:t>is currently no national framework for flexibility, but most major utilities and Independent System Operators are implementing various types of demand-response measures, from interruptible loads to time-varying rates and peak demand charges </a:t>
            </a:r>
            <a:r>
              <a:rPr lang="en-CA" sz="900" dirty="0" smtClean="0"/>
              <a:t>with </a:t>
            </a:r>
            <a:r>
              <a:rPr lang="en-CA" sz="900" dirty="0"/>
              <a:t>incentives for customers providing energy flexibility to the grid. </a:t>
            </a:r>
            <a:endParaRPr lang="da-DK" sz="900" dirty="0"/>
          </a:p>
          <a:p>
            <a:pPr marL="0" indent="0">
              <a:buNone/>
            </a:pPr>
            <a:endParaRPr lang="da-DK" sz="900" dirty="0" smtClean="0"/>
          </a:p>
          <a:p>
            <a:pPr marL="0" indent="0">
              <a:buNone/>
            </a:pPr>
            <a:endParaRPr lang="da-DK" sz="900" dirty="0"/>
          </a:p>
          <a:p>
            <a:pPr marL="0" indent="0">
              <a:buNone/>
            </a:pPr>
            <a:endParaRPr lang="da-DK" sz="900" dirty="0" smtClean="0"/>
          </a:p>
          <a:p>
            <a:pPr marL="0" indent="0">
              <a:buNone/>
            </a:pPr>
            <a:endParaRPr lang="en-US" sz="900" dirty="0" smtClean="0"/>
          </a:p>
          <a:p>
            <a:pPr marL="0" indent="0">
              <a:buNone/>
            </a:pPr>
            <a:endParaRPr lang="da-DK" sz="900" dirty="0"/>
          </a:p>
          <a:p>
            <a:pPr marL="0" indent="0">
              <a:buNone/>
            </a:pPr>
            <a:endParaRPr lang="da-DK" sz="900" dirty="0" smtClean="0"/>
          </a:p>
          <a:p>
            <a:pPr marL="0" indent="0">
              <a:buNone/>
            </a:pPr>
            <a:endParaRPr lang="da-DK" sz="900" dirty="0"/>
          </a:p>
          <a:p>
            <a:pPr marL="0" indent="0">
              <a:buNone/>
            </a:pPr>
            <a:endParaRPr lang="da-DK" sz="900" dirty="0" smtClean="0"/>
          </a:p>
        </p:txBody>
      </p:sp>
      <p:sp>
        <p:nvSpPr>
          <p:cNvPr id="4" name="Content Placeholder 3"/>
          <p:cNvSpPr>
            <a:spLocks noGrp="1"/>
          </p:cNvSpPr>
          <p:nvPr>
            <p:ph sz="half" idx="2"/>
          </p:nvPr>
        </p:nvSpPr>
        <p:spPr>
          <a:xfrm>
            <a:off x="3486150" y="416497"/>
            <a:ext cx="3060000" cy="8712000"/>
          </a:xfrm>
        </p:spPr>
        <p:txBody>
          <a:bodyPr>
            <a:noAutofit/>
          </a:bodyPr>
          <a:lstStyle/>
          <a:p>
            <a:pPr marL="0" indent="0">
              <a:spcBef>
                <a:spcPts val="0"/>
              </a:spcBef>
              <a:buNone/>
            </a:pPr>
            <a:endParaRPr lang="en-CA" sz="900" dirty="0" smtClean="0"/>
          </a:p>
          <a:p>
            <a:pPr marL="0" indent="0">
              <a:spcBef>
                <a:spcPts val="0"/>
              </a:spcBef>
              <a:buNone/>
            </a:pPr>
            <a:endParaRPr lang="en-CA" sz="900" dirty="0"/>
          </a:p>
          <a:p>
            <a:pPr marL="0" indent="0">
              <a:spcBef>
                <a:spcPts val="0"/>
              </a:spcBef>
              <a:buNone/>
            </a:pPr>
            <a:endParaRPr lang="en-CA" sz="900" dirty="0" smtClean="0"/>
          </a:p>
          <a:p>
            <a:pPr marL="0" indent="0">
              <a:spcBef>
                <a:spcPts val="0"/>
              </a:spcBef>
              <a:buNone/>
            </a:pPr>
            <a:endParaRPr lang="en-CA" sz="900" dirty="0"/>
          </a:p>
          <a:p>
            <a:pPr marL="0" indent="0">
              <a:spcBef>
                <a:spcPts val="0"/>
              </a:spcBef>
              <a:buNone/>
            </a:pPr>
            <a:endParaRPr lang="en-CA" sz="900" dirty="0" smtClean="0"/>
          </a:p>
          <a:p>
            <a:pPr marL="0" indent="0">
              <a:spcBef>
                <a:spcPts val="0"/>
              </a:spcBef>
              <a:buNone/>
            </a:pPr>
            <a:endParaRPr lang="en-CA" sz="900" dirty="0"/>
          </a:p>
          <a:p>
            <a:pPr marL="0" indent="0">
              <a:spcBef>
                <a:spcPts val="0"/>
              </a:spcBef>
              <a:buNone/>
            </a:pPr>
            <a:endParaRPr lang="en-CA" sz="900" dirty="0" smtClean="0"/>
          </a:p>
          <a:p>
            <a:pPr marL="0" indent="0">
              <a:spcBef>
                <a:spcPts val="0"/>
              </a:spcBef>
              <a:buNone/>
            </a:pPr>
            <a:endParaRPr lang="en-CA" sz="900" dirty="0"/>
          </a:p>
          <a:p>
            <a:pPr marL="0" indent="0">
              <a:spcBef>
                <a:spcPts val="0"/>
              </a:spcBef>
              <a:buNone/>
            </a:pPr>
            <a:endParaRPr lang="en-CA" sz="900" dirty="0" smtClean="0"/>
          </a:p>
          <a:p>
            <a:pPr marL="0" indent="0">
              <a:spcBef>
                <a:spcPts val="0"/>
              </a:spcBef>
              <a:buNone/>
            </a:pPr>
            <a:endParaRPr lang="en-CA" sz="900" dirty="0"/>
          </a:p>
          <a:p>
            <a:pPr marL="0" indent="0">
              <a:spcBef>
                <a:spcPts val="0"/>
              </a:spcBef>
              <a:buNone/>
            </a:pPr>
            <a:endParaRPr lang="en-CA" sz="900" dirty="0" smtClean="0"/>
          </a:p>
          <a:p>
            <a:pPr marL="0" indent="0">
              <a:spcBef>
                <a:spcPts val="0"/>
              </a:spcBef>
              <a:buNone/>
            </a:pPr>
            <a:endParaRPr lang="en-CA" sz="900" dirty="0"/>
          </a:p>
          <a:p>
            <a:pPr marL="0" indent="0">
              <a:spcBef>
                <a:spcPts val="0"/>
              </a:spcBef>
              <a:buNone/>
            </a:pPr>
            <a:endParaRPr lang="en-CA" sz="900" dirty="0" smtClean="0"/>
          </a:p>
          <a:p>
            <a:pPr marL="0" indent="0">
              <a:spcBef>
                <a:spcPts val="0"/>
              </a:spcBef>
              <a:buNone/>
            </a:pPr>
            <a:endParaRPr lang="en-CA" sz="900" dirty="0"/>
          </a:p>
          <a:p>
            <a:pPr marL="0" indent="0">
              <a:spcBef>
                <a:spcPts val="0"/>
              </a:spcBef>
              <a:buNone/>
            </a:pPr>
            <a:endParaRPr lang="en-CA" sz="900" dirty="0" smtClean="0"/>
          </a:p>
          <a:p>
            <a:pPr marL="0" indent="0">
              <a:spcBef>
                <a:spcPts val="0"/>
              </a:spcBef>
              <a:buNone/>
            </a:pPr>
            <a:endParaRPr lang="en-CA" sz="900" dirty="0"/>
          </a:p>
          <a:p>
            <a:pPr marL="0" indent="0">
              <a:spcBef>
                <a:spcPts val="0"/>
              </a:spcBef>
              <a:buNone/>
            </a:pPr>
            <a:endParaRPr lang="en-CA" sz="900" dirty="0" smtClean="0"/>
          </a:p>
          <a:p>
            <a:pPr marL="0" indent="0">
              <a:buNone/>
            </a:pPr>
            <a:r>
              <a:rPr lang="en-CA" sz="900" dirty="0" smtClean="0"/>
              <a:t>Natural </a:t>
            </a:r>
            <a:r>
              <a:rPr lang="en-CA" sz="900" dirty="0"/>
              <a:t>Resources Canada has assessed “smart grid deployment metrics”: higher penetration of renewables, higher penetration of EVs (over 72000 EVs with about 7000 charging stations in 2018), strong penetration (81 %) of smart meters </a:t>
            </a:r>
            <a:r>
              <a:rPr lang="en-CA" sz="900" dirty="0" smtClean="0"/>
              <a:t>[3].</a:t>
            </a:r>
            <a:endParaRPr lang="en-US" sz="900" dirty="0"/>
          </a:p>
          <a:p>
            <a:pPr marL="0" indent="0">
              <a:buNone/>
            </a:pPr>
            <a:r>
              <a:rPr lang="en-CA" sz="900" dirty="0"/>
              <a:t>The Research and development projects presented at the Annex 67 public seminar show a strong interest from various stakeholders to implement and assess flexibility measures. Successful pilot projects have demonstrated the benefits of energy flexible buildings to grid operators (see “Public seminar in Montréal, QC, Canada” in this newsletter). The reports and deliverables from Annex 67 come at the perfect time to provide guidance in developing an energy flexibility framework for Canada. </a:t>
            </a:r>
            <a:endParaRPr lang="en-CA" sz="900" dirty="0" smtClean="0"/>
          </a:p>
          <a:p>
            <a:pPr marL="0" indent="0">
              <a:buNone/>
            </a:pPr>
            <a:endParaRPr lang="en-CA" sz="900" dirty="0" smtClean="0"/>
          </a:p>
          <a:p>
            <a:pPr marL="0" indent="0">
              <a:buNone/>
            </a:pPr>
            <a:r>
              <a:rPr lang="en-CA" sz="800" b="1" dirty="0" smtClean="0"/>
              <a:t>References</a:t>
            </a:r>
          </a:p>
          <a:p>
            <a:pPr marL="180975" indent="-180975">
              <a:buFont typeface="+mj-lt"/>
              <a:buAutoNum type="arabicPeriod"/>
            </a:pPr>
            <a:r>
              <a:rPr lang="en-CA" sz="800" dirty="0"/>
              <a:t>NEB, 2017a. Provincial &amp; Territorial energy profiles. Calgary, AB: National Energy Board. </a:t>
            </a:r>
            <a:r>
              <a:rPr lang="en-CA" sz="800" u="sng" dirty="0">
                <a:hlinkClick r:id="rId2"/>
              </a:rPr>
              <a:t>https://www.neb-one.gc.ca/nrg/ntgrtd/mrkt/nrgsstmprfls/index-eng.html</a:t>
            </a:r>
            <a:r>
              <a:rPr lang="en-CA" sz="800" dirty="0"/>
              <a:t> </a:t>
            </a:r>
            <a:endParaRPr lang="en-US" sz="800" dirty="0"/>
          </a:p>
          <a:p>
            <a:pPr marL="180975" indent="-180975">
              <a:buFont typeface="+mj-lt"/>
              <a:buAutoNum type="arabicPeriod"/>
            </a:pPr>
            <a:r>
              <a:rPr lang="en-CA" sz="800" dirty="0"/>
              <a:t>Energy and Mines Ministers’ Conference, 2017. Build Smart – Canada’s Buildings Strategy, A Key Driver of the Pan-Canadian Framework. </a:t>
            </a:r>
            <a:r>
              <a:rPr lang="en-CA" sz="800" u="sng" dirty="0">
                <a:hlinkClick r:id="rId3"/>
              </a:rPr>
              <a:t>https://www.nrcan.gc.ca/buildsmart</a:t>
            </a:r>
            <a:endParaRPr lang="en-US" sz="800" dirty="0"/>
          </a:p>
          <a:p>
            <a:pPr marL="180975" indent="-180975">
              <a:buFont typeface="+mj-lt"/>
              <a:buAutoNum type="arabicPeriod"/>
            </a:pPr>
            <a:r>
              <a:rPr lang="en-CA" sz="800" dirty="0" err="1"/>
              <a:t>Delisle</a:t>
            </a:r>
            <a:r>
              <a:rPr lang="en-CA" sz="800" dirty="0"/>
              <a:t>, V. 2018. Overview of the federal government’s demand flexibility R&amp;D activities. Presentation at the IEA EBC Annex Public workshop in Montréal, Oct. 12, 2018. </a:t>
            </a:r>
            <a:r>
              <a:rPr lang="en-CA" sz="800" u="sng" dirty="0">
                <a:hlinkClick r:id="rId4"/>
              </a:rPr>
              <a:t>http://iet.polymtl.ca/evenements/energy-flexible-buildings-public-seminar/</a:t>
            </a:r>
            <a:endParaRPr lang="en-US" sz="800" dirty="0"/>
          </a:p>
          <a:p>
            <a:pPr marL="180975" indent="-180975">
              <a:buFont typeface="+mj-lt"/>
              <a:buAutoNum type="arabicPeriod"/>
            </a:pPr>
            <a:r>
              <a:rPr lang="en-CA" sz="800" dirty="0"/>
              <a:t>IESO, 2018. Power Data. Toronto, ON: Independent Electricity System Operator. </a:t>
            </a:r>
            <a:r>
              <a:rPr lang="en-CA" sz="800" u="sng" dirty="0">
                <a:hlinkClick r:id="rId5"/>
              </a:rPr>
              <a:t>http://www.ieso.ca/power-data</a:t>
            </a:r>
            <a:r>
              <a:rPr lang="en-CA" sz="800" dirty="0"/>
              <a:t> </a:t>
            </a:r>
            <a:endParaRPr lang="en-US" sz="800" dirty="0"/>
          </a:p>
          <a:p>
            <a:pPr marL="180975" indent="-180975">
              <a:buFont typeface="+mj-lt"/>
              <a:buAutoNum type="arabicPeriod"/>
            </a:pPr>
            <a:r>
              <a:rPr lang="en-CA" sz="800" dirty="0" smtClean="0"/>
              <a:t>AESO</a:t>
            </a:r>
            <a:r>
              <a:rPr lang="en-CA" sz="800" dirty="0"/>
              <a:t>, 2018. 2016 hourly load data. Calgary, AB: Alberta Electric System Operator. </a:t>
            </a:r>
            <a:r>
              <a:rPr lang="en-CA" sz="800" u="sng" dirty="0">
                <a:hlinkClick r:id="rId6"/>
              </a:rPr>
              <a:t>https://www.aeso.ca/market/market-and-system-reporting/data-requests/2016-hourly-load-data/</a:t>
            </a:r>
            <a:r>
              <a:rPr lang="en-CA" sz="800" dirty="0"/>
              <a:t> </a:t>
            </a:r>
            <a:endParaRPr lang="en-US" sz="800" dirty="0"/>
          </a:p>
          <a:p>
            <a:pPr marL="180975" indent="-180975">
              <a:buFont typeface="+mj-lt"/>
              <a:buAutoNum type="arabicPeriod"/>
            </a:pPr>
            <a:r>
              <a:rPr lang="fr-CA" sz="800" dirty="0"/>
              <a:t>Régie de l’énergie Québec, 2018. Relevé des livraisons d’énergie en vertu de l’entente globale cadre pour la période du 1er janvier 2015 au 31 décembre 2015. </a:t>
            </a:r>
            <a:r>
              <a:rPr lang="en-CA" sz="800" u="sng" dirty="0">
                <a:hlinkClick r:id="rId7"/>
              </a:rPr>
              <a:t>http://www.regie-energie.qc.ca/audiences/Suivis/Suivi_HQD_D-2013-206.html</a:t>
            </a:r>
            <a:endParaRPr lang="en-US" sz="800" dirty="0"/>
          </a:p>
          <a:p>
            <a:pPr marL="0" indent="0">
              <a:buNone/>
            </a:pPr>
            <a:endParaRPr lang="en-US" sz="900" dirty="0"/>
          </a:p>
        </p:txBody>
      </p:sp>
      <p:pic>
        <p:nvPicPr>
          <p:cNvPr id="6" name="Picture 5"/>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0728" y="344488"/>
            <a:ext cx="5145810" cy="2232248"/>
          </a:xfrm>
          <a:prstGeom prst="rect">
            <a:avLst/>
          </a:prstGeom>
          <a:noFill/>
          <a:ln>
            <a:noFill/>
          </a:ln>
        </p:spPr>
      </p:pic>
      <p:sp>
        <p:nvSpPr>
          <p:cNvPr id="7" name="Rectangle 6"/>
          <p:cNvSpPr/>
          <p:nvPr/>
        </p:nvSpPr>
        <p:spPr>
          <a:xfrm>
            <a:off x="1844824" y="2576736"/>
            <a:ext cx="4392488" cy="215444"/>
          </a:xfrm>
          <a:prstGeom prst="rect">
            <a:avLst/>
          </a:prstGeom>
        </p:spPr>
        <p:txBody>
          <a:bodyPr wrap="square">
            <a:spAutoFit/>
          </a:bodyPr>
          <a:lstStyle/>
          <a:p>
            <a:pPr algn="r"/>
            <a:r>
              <a:rPr lang="en-CA" sz="800" i="1" dirty="0" smtClean="0">
                <a:latin typeface="Verdana" panose="020B0604030504040204" pitchFamily="34" charset="0"/>
                <a:ea typeface="Verdana" panose="020B0604030504040204" pitchFamily="34" charset="0"/>
                <a:cs typeface="Verdana" panose="020B0604030504040204" pitchFamily="34" charset="0"/>
              </a:rPr>
              <a:t>Figure 2. Daily </a:t>
            </a:r>
            <a:r>
              <a:rPr lang="en-CA" sz="800" i="1" dirty="0">
                <a:latin typeface="Verdana" panose="020B0604030504040204" pitchFamily="34" charset="0"/>
                <a:ea typeface="Verdana" panose="020B0604030504040204" pitchFamily="34" charset="0"/>
                <a:cs typeface="Verdana" panose="020B0604030504040204" pitchFamily="34" charset="0"/>
              </a:rPr>
              <a:t>min and max power demand on 3 provincial grids </a:t>
            </a:r>
            <a:r>
              <a:rPr lang="en-CA" sz="800" i="1" dirty="0" smtClean="0">
                <a:latin typeface="Verdana" panose="020B0604030504040204" pitchFamily="34" charset="0"/>
                <a:ea typeface="Verdana" panose="020B0604030504040204" pitchFamily="34" charset="0"/>
                <a:cs typeface="Verdana" panose="020B0604030504040204" pitchFamily="34" charset="0"/>
              </a:rPr>
              <a:t>[4,5,6]</a:t>
            </a:r>
            <a:endParaRPr lang="en-US" sz="800"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98952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486150" y="416497"/>
            <a:ext cx="3060000" cy="8712000"/>
          </a:xfrm>
        </p:spPr>
        <p:txBody>
          <a:bodyPr>
            <a:noAutofit/>
          </a:bodyPr>
          <a:lstStyle/>
          <a:p>
            <a:pPr marL="0" indent="0">
              <a:buNone/>
            </a:pPr>
            <a:endParaRPr lang="en-US" sz="900" b="1" i="1" dirty="0" smtClean="0"/>
          </a:p>
          <a:p>
            <a:pPr marL="0" indent="0">
              <a:buNone/>
            </a:pPr>
            <a:endParaRPr lang="en-US" sz="900" b="1" i="1" dirty="0"/>
          </a:p>
          <a:p>
            <a:pPr marL="0" indent="0">
              <a:buNone/>
            </a:pPr>
            <a:endParaRPr lang="en-US" sz="900" b="1" i="1" dirty="0" smtClean="0"/>
          </a:p>
          <a:p>
            <a:pPr marL="0" indent="0">
              <a:buNone/>
            </a:pPr>
            <a:endParaRPr lang="en-US" sz="900" b="1" i="1" dirty="0"/>
          </a:p>
          <a:p>
            <a:pPr marL="0" indent="0">
              <a:buNone/>
            </a:pPr>
            <a:endParaRPr lang="en-US" sz="900" b="1" i="1" dirty="0" smtClean="0"/>
          </a:p>
          <a:p>
            <a:pPr marL="0" indent="0">
              <a:buNone/>
            </a:pPr>
            <a:endParaRPr lang="en-US" sz="900" b="1" i="1" dirty="0"/>
          </a:p>
          <a:p>
            <a:pPr marL="0" indent="0">
              <a:buNone/>
            </a:pPr>
            <a:endParaRPr lang="en-US" sz="900" b="1" i="1" dirty="0" smtClean="0"/>
          </a:p>
          <a:p>
            <a:pPr marL="0" indent="0">
              <a:buNone/>
            </a:pPr>
            <a:endParaRPr lang="en-US" sz="900" b="1" i="1" dirty="0"/>
          </a:p>
          <a:p>
            <a:pPr marL="0" indent="0">
              <a:buNone/>
            </a:pPr>
            <a:endParaRPr lang="en-US" sz="900" b="1" i="1" dirty="0" smtClean="0"/>
          </a:p>
          <a:p>
            <a:pPr marL="0" indent="0">
              <a:buNone/>
            </a:pPr>
            <a:endParaRPr lang="en-US" sz="900" b="1" i="1" dirty="0"/>
          </a:p>
          <a:p>
            <a:pPr marL="0" indent="0">
              <a:buNone/>
            </a:pPr>
            <a:endParaRPr lang="en-US" sz="900" b="1" i="1" dirty="0" smtClean="0"/>
          </a:p>
          <a:p>
            <a:pPr marL="0" indent="0">
              <a:buNone/>
            </a:pPr>
            <a:endParaRPr lang="en-US" sz="900" b="1" i="1" dirty="0"/>
          </a:p>
          <a:p>
            <a:pPr marL="0" indent="0">
              <a:buNone/>
            </a:pPr>
            <a:endParaRPr lang="en-US" sz="900" b="1" i="1" dirty="0" smtClean="0"/>
          </a:p>
          <a:p>
            <a:pPr marL="0" indent="0">
              <a:buNone/>
            </a:pPr>
            <a:endParaRPr lang="en-US" sz="900" b="1" i="1" dirty="0"/>
          </a:p>
          <a:p>
            <a:pPr marL="0" indent="0">
              <a:buNone/>
            </a:pPr>
            <a:endParaRPr lang="en-US" sz="900" b="1" i="1" dirty="0" smtClean="0"/>
          </a:p>
          <a:p>
            <a:pPr marL="0" indent="0">
              <a:buNone/>
            </a:pPr>
            <a:endParaRPr lang="en-US" sz="900" b="1" i="1" dirty="0"/>
          </a:p>
          <a:p>
            <a:pPr marL="0" indent="0">
              <a:buNone/>
            </a:pPr>
            <a:endParaRPr lang="en-US" sz="900" b="1" i="1" dirty="0" smtClean="0"/>
          </a:p>
          <a:p>
            <a:pPr marL="0" indent="0">
              <a:buNone/>
            </a:pPr>
            <a:endParaRPr lang="en-US" sz="900" b="1" i="1" dirty="0"/>
          </a:p>
          <a:p>
            <a:pPr marL="0" indent="0">
              <a:buNone/>
            </a:pPr>
            <a:endParaRPr lang="en-US" sz="900" b="1" i="1" dirty="0" smtClean="0"/>
          </a:p>
          <a:p>
            <a:pPr marL="0" indent="0">
              <a:buNone/>
            </a:pPr>
            <a:endParaRPr lang="en-US" sz="900" b="1" i="1" dirty="0"/>
          </a:p>
          <a:p>
            <a:pPr marL="0" indent="0">
              <a:buNone/>
            </a:pPr>
            <a:endParaRPr lang="en-US" sz="900" b="1" i="1" dirty="0" smtClean="0"/>
          </a:p>
          <a:p>
            <a:pPr marL="0" indent="0">
              <a:buNone/>
            </a:pPr>
            <a:endParaRPr lang="en-US" sz="900" b="1" i="1" dirty="0"/>
          </a:p>
          <a:p>
            <a:pPr marL="0" indent="0">
              <a:buNone/>
            </a:pPr>
            <a:endParaRPr lang="en-US" sz="900" b="1" i="1" dirty="0" smtClean="0"/>
          </a:p>
          <a:p>
            <a:pPr marL="0" indent="0">
              <a:buNone/>
            </a:pPr>
            <a:endParaRPr lang="en-US" sz="900" b="1" i="1" dirty="0"/>
          </a:p>
          <a:p>
            <a:pPr marL="0" indent="0">
              <a:buNone/>
            </a:pPr>
            <a:endParaRPr lang="en-US" sz="900" b="1" i="1" dirty="0" smtClean="0"/>
          </a:p>
          <a:p>
            <a:pPr marL="0" indent="0">
              <a:buNone/>
            </a:pPr>
            <a:endParaRPr lang="en-US" sz="900" b="1" i="1" dirty="0"/>
          </a:p>
          <a:p>
            <a:pPr marL="0" indent="0">
              <a:buNone/>
            </a:pPr>
            <a:endParaRPr lang="en-US" sz="900" b="1" i="1" dirty="0" smtClean="0"/>
          </a:p>
          <a:p>
            <a:pPr marL="0" indent="0">
              <a:buNone/>
            </a:pPr>
            <a:r>
              <a:rPr lang="en-US" sz="900" i="1" dirty="0" smtClean="0"/>
              <a:t>Figure 3. </a:t>
            </a:r>
            <a:r>
              <a:rPr lang="en-US" sz="900" i="1" dirty="0"/>
              <a:t>Overview of control methods for building HVAC systems </a:t>
            </a:r>
            <a:r>
              <a:rPr lang="en-US" sz="900" dirty="0"/>
              <a:t>(</a:t>
            </a:r>
            <a:r>
              <a:rPr lang="en-US" sz="900" dirty="0" err="1"/>
              <a:t>Afram</a:t>
            </a:r>
            <a:r>
              <a:rPr lang="en-US" sz="900" dirty="0"/>
              <a:t> &amp; </a:t>
            </a:r>
            <a:r>
              <a:rPr lang="en-US" sz="900" dirty="0" err="1"/>
              <a:t>Janabi-Sharifi</a:t>
            </a:r>
            <a:r>
              <a:rPr lang="en-US" sz="900" dirty="0"/>
              <a:t>, 2014)</a:t>
            </a:r>
            <a:r>
              <a:rPr lang="en-US" sz="900" i="1" dirty="0"/>
              <a:t>.</a:t>
            </a:r>
          </a:p>
          <a:p>
            <a:pPr marL="0" indent="0">
              <a:buNone/>
            </a:pPr>
            <a:r>
              <a:rPr lang="en-US" sz="900" dirty="0" smtClean="0"/>
              <a:t>It </a:t>
            </a:r>
            <a:r>
              <a:rPr lang="en-US" sz="900" dirty="0"/>
              <a:t>distinguishes between voluminous monitoring data, computed metrics and high-level KPIs. Metrics and indicators are allocated to three categories:</a:t>
            </a:r>
          </a:p>
          <a:p>
            <a:pPr marL="0" indent="0">
              <a:buNone/>
            </a:pPr>
            <a:r>
              <a:rPr lang="en-US" sz="900" dirty="0"/>
              <a:t>(1) building energy </a:t>
            </a:r>
            <a:r>
              <a:rPr lang="en-US" sz="900" i="1" dirty="0"/>
              <a:t>performance</a:t>
            </a:r>
            <a:r>
              <a:rPr lang="en-US" sz="900" dirty="0"/>
              <a:t>, (2) building energy </a:t>
            </a:r>
            <a:r>
              <a:rPr lang="en-US" sz="900" i="1" dirty="0"/>
              <a:t>flexibility,</a:t>
            </a:r>
            <a:r>
              <a:rPr lang="en-US" sz="900" dirty="0"/>
              <a:t> and (3) building </a:t>
            </a:r>
            <a:r>
              <a:rPr lang="en-US" sz="900" i="1" dirty="0"/>
              <a:t>interaction </a:t>
            </a:r>
            <a:r>
              <a:rPr lang="en-US" sz="900" dirty="0"/>
              <a:t>with its energy system. Energy system (grid) metrics used by transmission and distribution system operators are presented alongside building energy metrics. The contrast is important to understand potential field use of energy flexible buildings (</a:t>
            </a:r>
            <a:r>
              <a:rPr lang="en-US" sz="900" dirty="0" err="1"/>
              <a:t>Finck</a:t>
            </a:r>
            <a:r>
              <a:rPr lang="en-US" sz="900" dirty="0"/>
              <a:t> et al., 2018).</a:t>
            </a:r>
          </a:p>
          <a:p>
            <a:pPr marL="0" indent="0">
              <a:buNone/>
            </a:pPr>
            <a:r>
              <a:rPr lang="en-US" sz="800" b="1" i="1" dirty="0"/>
              <a:t>References</a:t>
            </a:r>
            <a:endParaRPr lang="en-US" sz="800" dirty="0"/>
          </a:p>
          <a:p>
            <a:pPr marL="0" indent="90488">
              <a:buNone/>
            </a:pPr>
            <a:r>
              <a:rPr lang="nb-NO" sz="800" dirty="0"/>
              <a:t>Afram, A., &amp; Janabi-Sharifi, F. (2014). Theory and applications of HVAC control systems - A review of model predictive control (MPC). </a:t>
            </a:r>
            <a:r>
              <a:rPr lang="nb-NO" sz="800" i="1" dirty="0"/>
              <a:t>Building and Environment</a:t>
            </a:r>
            <a:r>
              <a:rPr lang="nb-NO" sz="800" dirty="0"/>
              <a:t>, </a:t>
            </a:r>
            <a:r>
              <a:rPr lang="nb-NO" sz="800" i="1" dirty="0"/>
              <a:t>72</a:t>
            </a:r>
            <a:r>
              <a:rPr lang="nb-NO" sz="800" dirty="0"/>
              <a:t>, 343–355. </a:t>
            </a:r>
            <a:r>
              <a:rPr lang="nb-NO" sz="800" dirty="0">
                <a:hlinkClick r:id="rId2"/>
              </a:rPr>
              <a:t>https://</a:t>
            </a:r>
            <a:r>
              <a:rPr lang="nb-NO" sz="800" dirty="0" smtClean="0">
                <a:hlinkClick r:id="rId2"/>
              </a:rPr>
              <a:t>doi.org/10.1016/j.buildenv.2013.11.016</a:t>
            </a:r>
            <a:r>
              <a:rPr lang="nb-NO" sz="800" dirty="0" smtClean="0"/>
              <a:t> </a:t>
            </a:r>
            <a:endParaRPr lang="en-US" sz="800" dirty="0"/>
          </a:p>
          <a:p>
            <a:pPr marL="0" indent="90488">
              <a:buNone/>
            </a:pPr>
            <a:r>
              <a:rPr lang="nb-NO" sz="800" dirty="0"/>
              <a:t>Clauß, J., Finck, C., Vogler-Finck, P., &amp; Beagon, P. (2017). Control strategies for building energy systems to unlock demand side flexibility – A review. In </a:t>
            </a:r>
            <a:r>
              <a:rPr lang="nb-NO" sz="800" i="1" dirty="0"/>
              <a:t>15th International Conference of the International Building Performance Simulation Association, San Franciso, USA</a:t>
            </a:r>
            <a:r>
              <a:rPr lang="nb-NO" sz="800" dirty="0"/>
              <a:t>. San Francisco.</a:t>
            </a:r>
            <a:endParaRPr lang="en-US" sz="800" dirty="0"/>
          </a:p>
          <a:p>
            <a:pPr marL="0" indent="90488">
              <a:buNone/>
            </a:pPr>
            <a:r>
              <a:rPr lang="nb-NO" sz="800" dirty="0"/>
              <a:t>Finck, C., Clauß, J., Vogler-Finck, P., Beagon, P., Zhang, K., &amp; Kazmi, H. (2018). Review of applied and tested control possibilities for energy flexibility in buildings Review of applied and tested control possibilities for energy flexibility in buildings. </a:t>
            </a:r>
            <a:r>
              <a:rPr lang="nb-NO" sz="800" dirty="0">
                <a:hlinkClick r:id="rId3"/>
              </a:rPr>
              <a:t>https://</a:t>
            </a:r>
            <a:r>
              <a:rPr lang="nb-NO" sz="800" dirty="0" smtClean="0">
                <a:hlinkClick r:id="rId3"/>
              </a:rPr>
              <a:t>doi.org/10.13140/RG.2.2.28740.73609</a:t>
            </a:r>
            <a:r>
              <a:rPr lang="nb-NO" sz="800" dirty="0" smtClean="0"/>
              <a:t> </a:t>
            </a:r>
            <a:endParaRPr lang="en-US" sz="800" dirty="0"/>
          </a:p>
          <a:p>
            <a:pPr marL="0" indent="0">
              <a:buClr>
                <a:schemeClr val="accent6">
                  <a:lumMod val="75000"/>
                </a:schemeClr>
              </a:buClr>
              <a:buNone/>
            </a:pPr>
            <a:endParaRPr lang="en-US" sz="900" i="1" dirty="0">
              <a:solidFill>
                <a:schemeClr val="accent6">
                  <a:lumMod val="75000"/>
                </a:schemeClr>
              </a:solidFill>
            </a:endParaRPr>
          </a:p>
        </p:txBody>
      </p:sp>
      <p:sp>
        <p:nvSpPr>
          <p:cNvPr id="7" name="Pladsholder til indhold 1"/>
          <p:cNvSpPr txBox="1">
            <a:spLocks/>
          </p:cNvSpPr>
          <p:nvPr/>
        </p:nvSpPr>
        <p:spPr>
          <a:xfrm>
            <a:off x="437257" y="416497"/>
            <a:ext cx="3028950" cy="89289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Clr>
                <a:schemeClr val="accent6">
                  <a:lumMod val="75000"/>
                </a:schemeClr>
              </a:buClr>
              <a:buFont typeface="Verdana" panose="020B0604030504040204" pitchFamily="34" charset="0"/>
              <a:buChar char="│"/>
            </a:pPr>
            <a:r>
              <a:rPr lang="en-US" sz="1600" b="1" dirty="0" smtClean="0">
                <a:solidFill>
                  <a:schemeClr val="accent6">
                    <a:lumMod val="75000"/>
                  </a:schemeClr>
                </a:solidFill>
              </a:rPr>
              <a:t>Summary report </a:t>
            </a:r>
            <a:r>
              <a:rPr lang="en-US" sz="1600" b="1" dirty="0">
                <a:solidFill>
                  <a:schemeClr val="accent6">
                    <a:lumMod val="75000"/>
                  </a:schemeClr>
                </a:solidFill>
              </a:rPr>
              <a:t>"Review of applied and tested control possibilities for energy flexibility in </a:t>
            </a:r>
            <a:r>
              <a:rPr lang="en-US" sz="1600" b="1" dirty="0" smtClean="0">
                <a:solidFill>
                  <a:schemeClr val="accent6">
                    <a:lumMod val="75000"/>
                  </a:schemeClr>
                </a:solidFill>
              </a:rPr>
              <a:t>buildings“</a:t>
            </a:r>
          </a:p>
          <a:p>
            <a:pPr marL="0" indent="0">
              <a:buClr>
                <a:schemeClr val="accent6">
                  <a:lumMod val="75000"/>
                </a:schemeClr>
              </a:buClr>
              <a:buNone/>
            </a:pPr>
            <a:r>
              <a:rPr lang="da-DK" sz="900" i="1" dirty="0" smtClean="0">
                <a:solidFill>
                  <a:schemeClr val="accent6">
                    <a:lumMod val="75000"/>
                  </a:schemeClr>
                </a:solidFill>
              </a:rPr>
              <a:t>By </a:t>
            </a:r>
            <a:r>
              <a:rPr lang="da-DK" sz="900" i="1" dirty="0">
                <a:solidFill>
                  <a:schemeClr val="accent6">
                    <a:lumMod val="75000"/>
                  </a:schemeClr>
                </a:solidFill>
              </a:rPr>
              <a:t>John </a:t>
            </a:r>
            <a:r>
              <a:rPr lang="da-DK" sz="900" i="1" dirty="0" err="1" smtClean="0">
                <a:solidFill>
                  <a:schemeClr val="accent6">
                    <a:lumMod val="75000"/>
                  </a:schemeClr>
                </a:solidFill>
              </a:rPr>
              <a:t>Clauß</a:t>
            </a:r>
            <a:r>
              <a:rPr lang="da-DK" sz="900" i="1" dirty="0" smtClean="0">
                <a:solidFill>
                  <a:schemeClr val="accent6">
                    <a:lumMod val="75000"/>
                  </a:schemeClr>
                </a:solidFill>
              </a:rPr>
              <a:t>, NTNU</a:t>
            </a:r>
          </a:p>
          <a:p>
            <a:pPr marL="0" indent="0">
              <a:buNone/>
            </a:pPr>
            <a:r>
              <a:rPr lang="en-US" sz="900" dirty="0"/>
              <a:t>The report reviews control strategies that aim at shifting the building energy demand by making use of the energy flexibility with a focus on heating loads under changing ambient conditions. The conditions vary due to weather, occupancy and other factors that can affect control. Control strategies and metrics are considered for both, </a:t>
            </a:r>
            <a:r>
              <a:rPr lang="en-US" sz="900" i="1" dirty="0"/>
              <a:t>standalone buildings</a:t>
            </a:r>
            <a:r>
              <a:rPr lang="en-US" sz="900" dirty="0"/>
              <a:t> as well </a:t>
            </a:r>
            <a:r>
              <a:rPr lang="en-US" sz="900" i="1" dirty="0"/>
              <a:t>as their interaction with the energy system</a:t>
            </a:r>
            <a:r>
              <a:rPr lang="en-US" sz="900" dirty="0"/>
              <a:t>.</a:t>
            </a:r>
          </a:p>
          <a:p>
            <a:pPr marL="0" indent="82550">
              <a:spcBef>
                <a:spcPts val="0"/>
              </a:spcBef>
              <a:buNone/>
            </a:pPr>
            <a:r>
              <a:rPr lang="en-US" sz="900" dirty="0"/>
              <a:t>Section 1 gives an overview of typical building energy use emphasizing their dependency on the building type, occupants and context. Specificities of both energy vectors and energy systems are introduced. Two energy systems, electrical grid and district heating, are described and the role of demand response and energy flexibility is introduced. A full definition of energy flexibility is difficult to obtain, since researchers with different academic backgrounds may have different views on energy flexibility. A short overview of definitions is given:</a:t>
            </a:r>
          </a:p>
          <a:p>
            <a:pPr marL="0" lvl="0" indent="82550">
              <a:spcBef>
                <a:spcPts val="0"/>
              </a:spcBef>
              <a:buNone/>
            </a:pPr>
            <a:r>
              <a:rPr lang="en-US" sz="900" dirty="0"/>
              <a:t>Energy flexibility can be seen as the </a:t>
            </a:r>
            <a:r>
              <a:rPr lang="en-US" sz="900" i="1" dirty="0"/>
              <a:t>ability </a:t>
            </a:r>
            <a:r>
              <a:rPr lang="en-US" sz="900" dirty="0"/>
              <a:t>to manage a building’s demand and generation according to local climate conditions, user needs and grid requirements. </a:t>
            </a:r>
          </a:p>
          <a:p>
            <a:pPr marL="0" lvl="0" indent="82550">
              <a:spcBef>
                <a:spcPts val="0"/>
              </a:spcBef>
              <a:buNone/>
            </a:pPr>
            <a:r>
              <a:rPr lang="en-US" sz="900" dirty="0"/>
              <a:t>It can also be understood as a building </a:t>
            </a:r>
            <a:r>
              <a:rPr lang="en-US" sz="900" i="1" dirty="0"/>
              <a:t>property,</a:t>
            </a:r>
            <a:r>
              <a:rPr lang="en-US" sz="900" dirty="0"/>
              <a:t> if it is seen as the margin in which the building can be operated while respecting its functional requirements (</a:t>
            </a:r>
            <a:r>
              <a:rPr lang="en-US" sz="900" dirty="0" err="1"/>
              <a:t>Clauß</a:t>
            </a:r>
            <a:r>
              <a:rPr lang="en-US" sz="900" dirty="0"/>
              <a:t>, </a:t>
            </a:r>
            <a:r>
              <a:rPr lang="en-US" sz="900" dirty="0" err="1"/>
              <a:t>Finck</a:t>
            </a:r>
            <a:r>
              <a:rPr lang="en-US" sz="900" dirty="0"/>
              <a:t>, </a:t>
            </a:r>
            <a:r>
              <a:rPr lang="en-US" sz="900" dirty="0" err="1"/>
              <a:t>Vogler-Finck</a:t>
            </a:r>
            <a:r>
              <a:rPr lang="en-US" sz="900" dirty="0"/>
              <a:t>, &amp; </a:t>
            </a:r>
            <a:r>
              <a:rPr lang="en-US" sz="900" dirty="0" err="1"/>
              <a:t>Beagon</a:t>
            </a:r>
            <a:r>
              <a:rPr lang="en-US" sz="900" dirty="0"/>
              <a:t>, 2017).</a:t>
            </a:r>
          </a:p>
          <a:p>
            <a:pPr marL="0" lvl="0" indent="82550">
              <a:spcBef>
                <a:spcPts val="0"/>
              </a:spcBef>
              <a:buNone/>
            </a:pPr>
            <a:r>
              <a:rPr lang="en-US" sz="900" dirty="0"/>
              <a:t>On the other hand, energy flexibility can be regarded as a </a:t>
            </a:r>
            <a:r>
              <a:rPr lang="en-US" sz="900" i="1" dirty="0"/>
              <a:t>service,</a:t>
            </a:r>
            <a:r>
              <a:rPr lang="en-US" sz="900" b="1" dirty="0"/>
              <a:t> </a:t>
            </a:r>
            <a:r>
              <a:rPr lang="en-US" sz="900" dirty="0"/>
              <a:t>which can be provided. In that sense, energy flexibility will allow for demand side management/load control and demand response based on the requirements of the surrounding grids.</a:t>
            </a:r>
          </a:p>
          <a:p>
            <a:pPr marL="0" indent="82550">
              <a:spcBef>
                <a:spcPts val="0"/>
              </a:spcBef>
              <a:buNone/>
            </a:pPr>
            <a:r>
              <a:rPr lang="en-US" sz="900" dirty="0"/>
              <a:t>Section 2 reviews control strategies, opening with control definitions and a critical review of control methods. Common control objectives for demand response studies are (1) peak shaving, (2) reducing energy costs, and (3) improving the use of electricity from renewable energy sources. The section explores in more detail studies on the potential for optimizing building energy use through model predictive control as well as by applying reinforcement learning. Finally, three building modelling and simulation approaches are described (white-box, grey-box, black-box) together with advanced mathematical techniques for control and decision making</a:t>
            </a:r>
            <a:r>
              <a:rPr lang="en-US" sz="900" dirty="0" smtClean="0"/>
              <a:t>.</a:t>
            </a:r>
          </a:p>
          <a:p>
            <a:pPr marL="0" indent="82550">
              <a:spcBef>
                <a:spcPts val="0"/>
              </a:spcBef>
              <a:buNone/>
            </a:pPr>
            <a:r>
              <a:rPr lang="en-US" sz="900" dirty="0"/>
              <a:t>Section 3 reviews metrics and indicators to evaluate the influence of control strategies regarding energy flexibility.</a:t>
            </a:r>
            <a:endParaRPr lang="da-DK" sz="900" i="1" dirty="0" smtClean="0">
              <a:solidFill>
                <a:schemeClr val="accent6">
                  <a:lumMod val="75000"/>
                </a:schemeClr>
              </a:solidFill>
            </a:endParaRPr>
          </a:p>
          <a:p>
            <a:pPr marL="0" indent="0">
              <a:spcAft>
                <a:spcPts val="300"/>
              </a:spcAft>
              <a:buClr>
                <a:schemeClr val="accent6">
                  <a:lumMod val="75000"/>
                </a:schemeClr>
              </a:buClr>
              <a:buNone/>
            </a:pPr>
            <a:endParaRPr lang="en-US" sz="900" i="1" dirty="0">
              <a:solidFill>
                <a:schemeClr val="accent6">
                  <a:lumMod val="75000"/>
                </a:schemeClr>
              </a:solidFill>
            </a:endParaRPr>
          </a:p>
        </p:txBody>
      </p:sp>
      <p:pic>
        <p:nvPicPr>
          <p:cNvPr id="6" name="Picture 5"/>
          <p:cNvPicPr/>
          <p:nvPr/>
        </p:nvPicPr>
        <p:blipFill>
          <a:blip r:embed="rId4"/>
          <a:stretch>
            <a:fillRect/>
          </a:stretch>
        </p:blipFill>
        <p:spPr>
          <a:xfrm>
            <a:off x="3645024" y="344488"/>
            <a:ext cx="2640965" cy="4464495"/>
          </a:xfrm>
          <a:prstGeom prst="rect">
            <a:avLst/>
          </a:prstGeom>
        </p:spPr>
      </p:pic>
    </p:spTree>
    <p:extLst>
      <p:ext uri="{BB962C8B-B14F-4D97-AF65-F5344CB8AC3E}">
        <p14:creationId xmlns:p14="http://schemas.microsoft.com/office/powerpoint/2010/main" val="3961398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2900" y="416496"/>
            <a:ext cx="3028950" cy="8928991"/>
          </a:xfrm>
        </p:spPr>
        <p:txBody>
          <a:bodyPr>
            <a:noAutofit/>
          </a:bodyPr>
          <a:lstStyle/>
          <a:p>
            <a:pPr>
              <a:buClr>
                <a:schemeClr val="accent6">
                  <a:lumMod val="75000"/>
                </a:schemeClr>
              </a:buClr>
              <a:buFont typeface="Verdana" panose="020B0604030504040204" pitchFamily="34" charset="0"/>
              <a:buChar char="│"/>
            </a:pPr>
            <a:r>
              <a:rPr lang="en-GB" sz="1600" b="1" dirty="0" err="1" smtClean="0">
                <a:solidFill>
                  <a:srgbClr val="F79646">
                    <a:lumMod val="75000"/>
                  </a:srgbClr>
                </a:solidFill>
              </a:rPr>
              <a:t>PVopti</a:t>
            </a:r>
            <a:endParaRPr lang="en-GB" sz="1600" b="1" dirty="0" smtClean="0">
              <a:solidFill>
                <a:srgbClr val="F79646">
                  <a:lumMod val="75000"/>
                </a:srgbClr>
              </a:solidFill>
            </a:endParaRPr>
          </a:p>
          <a:p>
            <a:pPr marL="0" indent="0">
              <a:buClr>
                <a:schemeClr val="accent6">
                  <a:lumMod val="75000"/>
                </a:schemeClr>
              </a:buClr>
              <a:buNone/>
            </a:pPr>
            <a:r>
              <a:rPr lang="da-DK" sz="900" i="1" dirty="0">
                <a:solidFill>
                  <a:schemeClr val="accent6">
                    <a:lumMod val="75000"/>
                  </a:schemeClr>
                </a:solidFill>
              </a:rPr>
              <a:t>By Monika Hall, </a:t>
            </a:r>
            <a:r>
              <a:rPr lang="en-US" sz="900" i="1" dirty="0">
                <a:solidFill>
                  <a:schemeClr val="accent6">
                    <a:lumMod val="75000"/>
                  </a:schemeClr>
                </a:solidFill>
              </a:rPr>
              <a:t>Institute of Energy in Buildings, University of Applied Sciences and Arts Northwestern </a:t>
            </a:r>
            <a:r>
              <a:rPr lang="en-US" sz="900" i="1" dirty="0" smtClean="0">
                <a:solidFill>
                  <a:schemeClr val="accent6">
                    <a:lumMod val="75000"/>
                  </a:schemeClr>
                </a:solidFill>
              </a:rPr>
              <a:t>Switzerland (FHNW)</a:t>
            </a:r>
          </a:p>
          <a:p>
            <a:pPr marL="0" indent="0">
              <a:buClr>
                <a:schemeClr val="accent6">
                  <a:lumMod val="75000"/>
                </a:schemeClr>
              </a:buClr>
              <a:buNone/>
            </a:pPr>
            <a:r>
              <a:rPr lang="en-US" sz="900" dirty="0" err="1" smtClean="0"/>
              <a:t>PVopti</a:t>
            </a:r>
            <a:r>
              <a:rPr lang="en-US" sz="900" dirty="0" smtClean="0"/>
              <a:t> is an </a:t>
            </a:r>
            <a:r>
              <a:rPr lang="en-US" sz="900" dirty="0"/>
              <a:t>hourly-based MS </a:t>
            </a:r>
            <a:r>
              <a:rPr lang="en-US" sz="900" dirty="0" smtClean="0"/>
              <a:t>Excel-too, developed to evaluate </a:t>
            </a:r>
            <a:r>
              <a:rPr lang="en-US" sz="900" dirty="0"/>
              <a:t>variations in self-consumption </a:t>
            </a:r>
            <a:r>
              <a:rPr lang="en-US" sz="900" dirty="0" smtClean="0"/>
              <a:t>in </a:t>
            </a:r>
            <a:r>
              <a:rPr lang="en-US" sz="900" dirty="0"/>
              <a:t>the (early) design phase with reasonable accuracy and </a:t>
            </a:r>
            <a:r>
              <a:rPr lang="en-US" sz="900" dirty="0" smtClean="0"/>
              <a:t>cost. It is </a:t>
            </a:r>
            <a:r>
              <a:rPr lang="en-US" sz="900" dirty="0"/>
              <a:t>an easy-to-use and freely available tool which can be used for most building types. The tool respects common heating systems, the main energy demands and on-site electricity generation by photovoltaics and combined heat and power. Electricity storage can be included as well as demand side management</a:t>
            </a:r>
            <a:r>
              <a:rPr lang="en-US" sz="900" dirty="0" smtClean="0"/>
              <a:t>.</a:t>
            </a:r>
          </a:p>
          <a:p>
            <a:pPr marL="0" indent="0">
              <a:buNone/>
            </a:pPr>
            <a:r>
              <a:rPr lang="en-US" sz="900" dirty="0"/>
              <a:t>The input requires annual or monthly values and the distribution to hourly values is </a:t>
            </a:r>
            <a:r>
              <a:rPr lang="en-US" sz="900" dirty="0" smtClean="0"/>
              <a:t>done automatically according to the following:</a:t>
            </a:r>
            <a:endParaRPr lang="en-US" sz="900" dirty="0"/>
          </a:p>
          <a:p>
            <a:pPr marL="182563" indent="-182563"/>
            <a:r>
              <a:rPr lang="en-US" sz="900" dirty="0" smtClean="0"/>
              <a:t>The </a:t>
            </a:r>
            <a:r>
              <a:rPr lang="en-US" sz="900" dirty="0"/>
              <a:t>Swiss guideline SIA 2024 </a:t>
            </a:r>
            <a:r>
              <a:rPr lang="en-US" sz="900" dirty="0" smtClean="0"/>
              <a:t>[1] </a:t>
            </a:r>
            <a:r>
              <a:rPr lang="en-US" sz="900" dirty="0"/>
              <a:t>are used to distribute </a:t>
            </a:r>
            <a:r>
              <a:rPr lang="en-US" sz="900" dirty="0" smtClean="0"/>
              <a:t>Load </a:t>
            </a:r>
            <a:r>
              <a:rPr lang="en-US" sz="900" dirty="0"/>
              <a:t>profiles for </a:t>
            </a:r>
            <a:r>
              <a:rPr lang="en-US" sz="900" dirty="0" smtClean="0"/>
              <a:t>appliances and </a:t>
            </a:r>
            <a:r>
              <a:rPr lang="en-US" sz="900" dirty="0"/>
              <a:t>artificial lighting </a:t>
            </a:r>
            <a:r>
              <a:rPr lang="en-US" sz="900" dirty="0" smtClean="0"/>
              <a:t>For </a:t>
            </a:r>
            <a:r>
              <a:rPr lang="en-US" sz="900" dirty="0"/>
              <a:t>artificial lighting, a criterion for daylight is added. If the horizontal global radiation exceeds 200 W/m</a:t>
            </a:r>
            <a:r>
              <a:rPr lang="en-US" sz="900" baseline="30000" dirty="0"/>
              <a:t>2</a:t>
            </a:r>
            <a:r>
              <a:rPr lang="en-US" sz="900" dirty="0"/>
              <a:t>, artificial lighting is off. This shifts </a:t>
            </a:r>
            <a:r>
              <a:rPr lang="en-US" sz="900" dirty="0" smtClean="0"/>
              <a:t>the </a:t>
            </a:r>
            <a:r>
              <a:rPr lang="en-US" sz="900" dirty="0"/>
              <a:t>artificial lighting demand towards evening hours and wintertime to a large degree</a:t>
            </a:r>
            <a:r>
              <a:rPr lang="en-US" sz="900" dirty="0" smtClean="0"/>
              <a:t>.</a:t>
            </a:r>
          </a:p>
          <a:p>
            <a:pPr marL="182563" indent="-182563"/>
            <a:endParaRPr lang="da-DK" sz="900" dirty="0"/>
          </a:p>
          <a:p>
            <a:pPr marL="182563" indent="-182563"/>
            <a:endParaRPr lang="da-DK" sz="900" dirty="0" smtClean="0"/>
          </a:p>
          <a:p>
            <a:pPr marL="182563" indent="-182563"/>
            <a:endParaRPr lang="da-DK" sz="900" dirty="0" smtClean="0"/>
          </a:p>
          <a:p>
            <a:pPr marL="182563" indent="-182563"/>
            <a:endParaRPr lang="da-DK" sz="900" dirty="0"/>
          </a:p>
          <a:p>
            <a:pPr marL="182563" indent="-182563"/>
            <a:endParaRPr lang="da-DK" sz="900" dirty="0" smtClean="0"/>
          </a:p>
          <a:p>
            <a:pPr marL="182563" indent="-182563"/>
            <a:endParaRPr lang="da-DK" sz="900" dirty="0"/>
          </a:p>
          <a:p>
            <a:pPr marL="182563" indent="-182563"/>
            <a:endParaRPr lang="da-DK" sz="900" dirty="0" smtClean="0"/>
          </a:p>
          <a:p>
            <a:pPr marL="182563" indent="-182563"/>
            <a:endParaRPr lang="da-DK" sz="900" dirty="0"/>
          </a:p>
          <a:p>
            <a:pPr marL="182563" indent="-182563"/>
            <a:endParaRPr lang="da-DK" sz="900" dirty="0" smtClean="0"/>
          </a:p>
          <a:p>
            <a:pPr marL="182563" indent="-182563"/>
            <a:endParaRPr lang="da-DK" sz="900" dirty="0"/>
          </a:p>
          <a:p>
            <a:pPr marL="182563" indent="-182563"/>
            <a:endParaRPr lang="da-DK" sz="900" dirty="0" smtClean="0"/>
          </a:p>
          <a:p>
            <a:pPr marL="182563" indent="-182563"/>
            <a:endParaRPr lang="da-DK" sz="900" dirty="0"/>
          </a:p>
          <a:p>
            <a:pPr marL="182563" indent="-182563"/>
            <a:endParaRPr lang="da-DK" sz="900" dirty="0" smtClean="0"/>
          </a:p>
          <a:p>
            <a:pPr marL="182563" indent="-182563"/>
            <a:endParaRPr lang="da-DK" sz="900" dirty="0"/>
          </a:p>
          <a:p>
            <a:pPr marL="182563" indent="-182563"/>
            <a:endParaRPr lang="da-DK" sz="900" dirty="0" smtClean="0"/>
          </a:p>
          <a:p>
            <a:pPr marL="182563" indent="-182563"/>
            <a:endParaRPr lang="da-DK" sz="900" dirty="0"/>
          </a:p>
          <a:p>
            <a:pPr marL="182563" indent="-182563"/>
            <a:endParaRPr lang="da-DK" sz="900" dirty="0" smtClean="0"/>
          </a:p>
          <a:p>
            <a:pPr marL="0" indent="0">
              <a:buNone/>
            </a:pPr>
            <a:r>
              <a:rPr lang="en-US" sz="800" i="1" dirty="0" smtClean="0"/>
              <a:t>Figure 4. Annual </a:t>
            </a:r>
            <a:r>
              <a:rPr lang="en-US" sz="800" i="1" dirty="0"/>
              <a:t>distribution of artificial lighting without (top) (SIA 2024) and with (bottom) the additional daylight criterion </a:t>
            </a:r>
            <a:r>
              <a:rPr lang="en-US" sz="800" i="1" dirty="0" smtClean="0"/>
              <a:t>[2].</a:t>
            </a:r>
            <a:endParaRPr lang="en-US" sz="800" dirty="0" smtClean="0"/>
          </a:p>
          <a:p>
            <a:pPr marL="180975" lvl="0" indent="-180975"/>
            <a:r>
              <a:rPr lang="en-US" sz="900" dirty="0"/>
              <a:t>The distribution of heating and cooling demand depends on the ambient temperature. Taking the thermal mass of the building into account, the moving average of the last 24 hours is used. The heating limit is 12 °C referring to the moving average and 16 °C for cooling. The cause for the low cooling limit is climate data with low temperatures. If the cooling limit is 21 °C, climates with low temperatures won’t reach the limit on a moving average. In this case, cooling is not taken into account. </a:t>
            </a:r>
            <a:endParaRPr lang="en-US" sz="900" dirty="0" smtClean="0"/>
          </a:p>
          <a:p>
            <a:pPr marL="180975" lvl="0" indent="-180975"/>
            <a:r>
              <a:rPr lang="en-US" sz="900" dirty="0" smtClean="0"/>
              <a:t>The </a:t>
            </a:r>
            <a:r>
              <a:rPr lang="en-US" sz="900" dirty="0"/>
              <a:t>domestic hot water distribution is correlated to the presence of persons. </a:t>
            </a:r>
          </a:p>
          <a:p>
            <a:pPr marL="0" indent="0">
              <a:buClr>
                <a:schemeClr val="accent6">
                  <a:lumMod val="75000"/>
                </a:schemeClr>
              </a:buClr>
              <a:buNone/>
            </a:pPr>
            <a:endParaRPr lang="en-US" sz="900" dirty="0" smtClean="0"/>
          </a:p>
          <a:p>
            <a:pPr marL="0" indent="0">
              <a:buClr>
                <a:schemeClr val="accent6">
                  <a:lumMod val="75000"/>
                </a:schemeClr>
              </a:buClr>
              <a:buNone/>
            </a:pPr>
            <a:endParaRPr lang="en-GB" sz="900" i="1" dirty="0">
              <a:solidFill>
                <a:schemeClr val="accent6">
                  <a:lumMod val="75000"/>
                </a:schemeClr>
              </a:solidFill>
            </a:endParaRPr>
          </a:p>
        </p:txBody>
      </p:sp>
      <p:sp>
        <p:nvSpPr>
          <p:cNvPr id="4" name="Content Placeholder 3"/>
          <p:cNvSpPr>
            <a:spLocks noGrp="1"/>
          </p:cNvSpPr>
          <p:nvPr>
            <p:ph sz="half" idx="2"/>
          </p:nvPr>
        </p:nvSpPr>
        <p:spPr>
          <a:xfrm>
            <a:off x="3486150" y="416497"/>
            <a:ext cx="3060000" cy="8712000"/>
          </a:xfrm>
        </p:spPr>
        <p:txBody>
          <a:bodyPr>
            <a:noAutofit/>
          </a:bodyPr>
          <a:lstStyle/>
          <a:p>
            <a:pPr marL="180975" lvl="0" indent="-180975">
              <a:spcBef>
                <a:spcPts val="0"/>
              </a:spcBef>
            </a:pPr>
            <a:r>
              <a:rPr lang="en-US" sz="900" dirty="0" smtClean="0"/>
              <a:t>Ventilation </a:t>
            </a:r>
            <a:r>
              <a:rPr lang="en-US" sz="900" dirty="0"/>
              <a:t>and general HVAC equipment have constant loads for every hour in the year. In non-residential buildings the ventilation correlates with the presence of persons.</a:t>
            </a:r>
          </a:p>
          <a:p>
            <a:pPr marL="180975" indent="-180975">
              <a:spcBef>
                <a:spcPts val="0"/>
              </a:spcBef>
            </a:pPr>
            <a:r>
              <a:rPr lang="en-US" sz="900" dirty="0"/>
              <a:t>The distribution of PV-yield and the yield of a thermal collector depend on the hourly radiation values from the site climate data.</a:t>
            </a:r>
          </a:p>
          <a:p>
            <a:pPr marL="0" indent="0">
              <a:spcBef>
                <a:spcPts val="0"/>
              </a:spcBef>
              <a:buNone/>
            </a:pPr>
            <a:r>
              <a:rPr lang="en-US" sz="900" dirty="0" smtClean="0"/>
              <a:t>Demand </a:t>
            </a:r>
            <a:r>
              <a:rPr lang="en-US" sz="900" dirty="0"/>
              <a:t>side management is possible as follows: </a:t>
            </a:r>
          </a:p>
          <a:p>
            <a:pPr marL="174625" lvl="0" indent="-174625">
              <a:spcBef>
                <a:spcPts val="0"/>
              </a:spcBef>
            </a:pPr>
            <a:r>
              <a:rPr lang="en-US" sz="900" dirty="0"/>
              <a:t>The heat pump run time can be scheduled for </a:t>
            </a:r>
            <a:r>
              <a:rPr lang="en-US" sz="900" dirty="0" err="1"/>
              <a:t>day+night</a:t>
            </a:r>
            <a:r>
              <a:rPr lang="en-US" sz="900" dirty="0"/>
              <a:t> (00:00-24:00), day time (</a:t>
            </a:r>
            <a:r>
              <a:rPr lang="en-US" sz="900" dirty="0" smtClean="0"/>
              <a:t>6:00-17:00</a:t>
            </a:r>
            <a:r>
              <a:rPr lang="en-US" sz="900" dirty="0"/>
              <a:t>) or night time (</a:t>
            </a:r>
            <a:r>
              <a:rPr lang="en-US" sz="900" dirty="0" smtClean="0"/>
              <a:t>17:00-6:00</a:t>
            </a:r>
            <a:r>
              <a:rPr lang="en-US" sz="900" dirty="0"/>
              <a:t>). </a:t>
            </a:r>
          </a:p>
          <a:p>
            <a:pPr marL="174625" lvl="0" indent="-174625">
              <a:spcBef>
                <a:spcPts val="0"/>
              </a:spcBef>
            </a:pPr>
            <a:r>
              <a:rPr lang="en-US" sz="900" dirty="0"/>
              <a:t>For residential buildings load shifting is possible. A maximum of 2% of the demand of appliances, artificial lighting and general HVAC can be shifted into daytime. </a:t>
            </a:r>
          </a:p>
          <a:p>
            <a:pPr marL="174625" lvl="0" indent="-174625">
              <a:spcBef>
                <a:spcPts val="0"/>
              </a:spcBef>
            </a:pPr>
            <a:r>
              <a:rPr lang="en-US" sz="900" dirty="0"/>
              <a:t>A battery storage is implemented but without any special control. No seasonal storage is possible. The storage is always empty at the beginning of the year.</a:t>
            </a:r>
          </a:p>
          <a:p>
            <a:pPr marL="0" indent="0">
              <a:spcBef>
                <a:spcPts val="0"/>
              </a:spcBef>
              <a:buNone/>
            </a:pPr>
            <a:r>
              <a:rPr lang="en-US" sz="900" dirty="0"/>
              <a:t>A seasonal thermal storage is not available. </a:t>
            </a:r>
          </a:p>
          <a:p>
            <a:pPr marL="0" indent="82550">
              <a:spcBef>
                <a:spcPts val="0"/>
              </a:spcBef>
              <a:buNone/>
            </a:pPr>
            <a:r>
              <a:rPr lang="en-US" sz="900" dirty="0" err="1" smtClean="0"/>
              <a:t>PVopti</a:t>
            </a:r>
            <a:r>
              <a:rPr lang="en-US" sz="900" dirty="0" smtClean="0"/>
              <a:t> has been validated with seven building topologies.  For </a:t>
            </a:r>
            <a:r>
              <a:rPr lang="en-US" sz="900" dirty="0"/>
              <a:t>validation purposes, calculations done with </a:t>
            </a:r>
            <a:r>
              <a:rPr lang="en-US" sz="900" dirty="0" smtClean="0"/>
              <a:t>and </a:t>
            </a:r>
            <a:r>
              <a:rPr lang="en-US" sz="900" dirty="0"/>
              <a:t>measurement results are compared for seven </a:t>
            </a:r>
            <a:r>
              <a:rPr lang="en-US" sz="900" dirty="0" smtClean="0"/>
              <a:t>buildings. The </a:t>
            </a:r>
            <a:r>
              <a:rPr lang="en-US" sz="900" dirty="0"/>
              <a:t>agreement of measured and calculated values is quite good for the residential buildings. The kindergarten shows a higher deviation. One reason could be a result of missing discrete data for demand and production due to the balancing metering system. Some additional simulations would be necessary to generate the necessary data. The use of the </a:t>
            </a:r>
            <a:r>
              <a:rPr lang="en-US" sz="900" dirty="0" err="1"/>
              <a:t>Minergie</a:t>
            </a:r>
            <a:r>
              <a:rPr lang="en-US" sz="900" dirty="0"/>
              <a:t> standard values for the category “School” for kindergartens may be another issue.</a:t>
            </a:r>
            <a:endParaRPr lang="da-DK" sz="900" dirty="0"/>
          </a:p>
          <a:p>
            <a:pPr marL="0" indent="82550">
              <a:spcBef>
                <a:spcPts val="0"/>
              </a:spcBef>
              <a:buNone/>
            </a:pPr>
            <a:r>
              <a:rPr lang="en-US" sz="900" dirty="0"/>
              <a:t>For the purpose of the IEA EBC Annex 67, </a:t>
            </a:r>
            <a:r>
              <a:rPr lang="en-US" sz="900" dirty="0" err="1"/>
              <a:t>PVopti</a:t>
            </a:r>
            <a:r>
              <a:rPr lang="en-US" sz="900" dirty="0"/>
              <a:t> was extended to allow for bespoke climate data. Location and the hourly values for ambient temperature and horizontal global radiation can be inserted. Due to this extension, the tool can be used for buildings all over the world. The </a:t>
            </a:r>
            <a:r>
              <a:rPr lang="en-US" sz="900" dirty="0" err="1"/>
              <a:t>PVopti</a:t>
            </a:r>
            <a:r>
              <a:rPr lang="en-US" sz="900" dirty="0"/>
              <a:t> Annex 67 version is available on the Annex 67 </a:t>
            </a:r>
            <a:r>
              <a:rPr lang="en-US" sz="900" dirty="0" smtClean="0"/>
              <a:t>website.</a:t>
            </a:r>
          </a:p>
          <a:p>
            <a:pPr marL="0" indent="0">
              <a:spcBef>
                <a:spcPts val="0"/>
              </a:spcBef>
              <a:buNone/>
            </a:pPr>
            <a:r>
              <a:rPr lang="da-DK" sz="800" b="1" dirty="0" smtClean="0"/>
              <a:t>References:</a:t>
            </a:r>
          </a:p>
          <a:p>
            <a:pPr marL="0" indent="0">
              <a:buNone/>
            </a:pPr>
            <a:r>
              <a:rPr lang="de-CH" sz="800" dirty="0" smtClean="0"/>
              <a:t>[1] </a:t>
            </a:r>
            <a:r>
              <a:rPr lang="de-CH" sz="800" dirty="0"/>
              <a:t>Merkblatt SIA 2024:2015: Raumnutzungsdaten für Energie- und Gebäudetechnik</a:t>
            </a:r>
            <a:endParaRPr lang="en-US" sz="800" dirty="0"/>
          </a:p>
          <a:p>
            <a:pPr marL="0" indent="0">
              <a:buNone/>
            </a:pPr>
            <a:r>
              <a:rPr lang="en-US" sz="800" dirty="0" smtClean="0"/>
              <a:t>[2] </a:t>
            </a:r>
            <a:r>
              <a:rPr lang="en-US" sz="800" dirty="0"/>
              <a:t>Burger B., Hall M.: </a:t>
            </a:r>
            <a:r>
              <a:rPr lang="en-US" sz="800" dirty="0" err="1"/>
              <a:t>PVopti</a:t>
            </a:r>
            <a:r>
              <a:rPr lang="en-US" sz="800" dirty="0"/>
              <a:t> – hourly based energy balance for building design. Energy Procedia 122 (2017), p. 769-774, CISBAT 2017, Lausanne CH</a:t>
            </a:r>
          </a:p>
          <a:p>
            <a:pPr marL="0" indent="82550">
              <a:spcBef>
                <a:spcPts val="0"/>
              </a:spcBef>
              <a:buNone/>
            </a:pPr>
            <a:endParaRPr lang="en-US" sz="800" dirty="0" smtClean="0"/>
          </a:p>
          <a:p>
            <a:pPr marL="0" indent="0">
              <a:buNone/>
            </a:pPr>
            <a:endParaRPr lang="da-DK" sz="900" dirty="0" smtClean="0"/>
          </a:p>
          <a:p>
            <a:pPr marL="0" indent="0">
              <a:buNone/>
            </a:pPr>
            <a:endParaRPr lang="da-DK" sz="900" dirty="0"/>
          </a:p>
          <a:p>
            <a:pPr marL="0" indent="0">
              <a:buNone/>
            </a:pPr>
            <a:endParaRPr lang="da-DK" sz="900" dirty="0" smtClean="0"/>
          </a:p>
          <a:p>
            <a:pPr marL="0" indent="0">
              <a:buNone/>
            </a:pPr>
            <a:endParaRPr lang="da-DK" sz="900" dirty="0"/>
          </a:p>
          <a:p>
            <a:pPr marL="0" indent="0">
              <a:buNone/>
            </a:pPr>
            <a:endParaRPr lang="da-DK" sz="900" dirty="0" smtClean="0"/>
          </a:p>
          <a:p>
            <a:pPr marL="0" indent="0">
              <a:buNone/>
            </a:pPr>
            <a:endParaRPr lang="da-DK" sz="900" dirty="0"/>
          </a:p>
          <a:p>
            <a:pPr marL="0" indent="0">
              <a:buNone/>
            </a:pPr>
            <a:endParaRPr lang="da-DK" sz="900" dirty="0" smtClean="0"/>
          </a:p>
          <a:p>
            <a:pPr marL="0" indent="0">
              <a:buNone/>
            </a:pPr>
            <a:endParaRPr lang="da-DK" sz="900" dirty="0"/>
          </a:p>
          <a:p>
            <a:pPr marL="0" indent="0">
              <a:buNone/>
            </a:pPr>
            <a:endParaRPr lang="da-DK" sz="900" dirty="0" smtClean="0"/>
          </a:p>
          <a:p>
            <a:pPr marL="0" indent="0">
              <a:buNone/>
            </a:pPr>
            <a:endParaRPr lang="da-DK" sz="900" dirty="0"/>
          </a:p>
          <a:p>
            <a:pPr marL="0" indent="0">
              <a:buNone/>
            </a:pPr>
            <a:endParaRPr lang="da-DK" sz="900" dirty="0" smtClean="0"/>
          </a:p>
          <a:p>
            <a:pPr marL="0" indent="0">
              <a:buNone/>
            </a:pPr>
            <a:endParaRPr lang="da-DK" sz="900" dirty="0"/>
          </a:p>
          <a:p>
            <a:pPr marL="0" indent="0">
              <a:buNone/>
            </a:pPr>
            <a:endParaRPr lang="da-DK" sz="900" dirty="0" smtClean="0"/>
          </a:p>
          <a:p>
            <a:pPr marL="0" indent="0">
              <a:buNone/>
            </a:pPr>
            <a:endParaRPr lang="da-DK" sz="900" dirty="0"/>
          </a:p>
          <a:p>
            <a:pPr marL="0" indent="0">
              <a:buNone/>
            </a:pPr>
            <a:endParaRPr lang="da-DK" sz="900" dirty="0" smtClean="0"/>
          </a:p>
          <a:p>
            <a:pPr marL="0" indent="0">
              <a:buNone/>
            </a:pPr>
            <a:endParaRPr lang="da-DK" sz="900" dirty="0"/>
          </a:p>
          <a:p>
            <a:pPr marL="0" indent="0">
              <a:buNone/>
            </a:pPr>
            <a:endParaRPr lang="da-DK" sz="900" dirty="0" smtClean="0"/>
          </a:p>
          <a:p>
            <a:pPr marL="0" indent="0">
              <a:buNone/>
            </a:pPr>
            <a:endParaRPr lang="da-DK" sz="900" dirty="0"/>
          </a:p>
          <a:p>
            <a:pPr marL="0" indent="0">
              <a:buNone/>
            </a:pPr>
            <a:endParaRPr lang="da-DK" sz="900" dirty="0" smtClean="0"/>
          </a:p>
          <a:p>
            <a:pPr marL="0" indent="0">
              <a:buNone/>
            </a:pPr>
            <a:endParaRPr lang="da-DK" sz="900" dirty="0"/>
          </a:p>
          <a:p>
            <a:pPr marL="0" indent="0">
              <a:buNone/>
            </a:pPr>
            <a:endParaRPr lang="en-US" sz="900" dirty="0"/>
          </a:p>
        </p:txBody>
      </p:sp>
      <p:pic>
        <p:nvPicPr>
          <p:cNvPr id="5" name="Grafik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688" y="4232920"/>
            <a:ext cx="1824355" cy="1722755"/>
          </a:xfrm>
          <a:prstGeom prst="rect">
            <a:avLst/>
          </a:prstGeom>
          <a:noFill/>
        </p:spPr>
      </p:pic>
      <p:pic>
        <p:nvPicPr>
          <p:cNvPr id="6" name="Grafik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0768" y="5313040"/>
            <a:ext cx="1842770" cy="1740535"/>
          </a:xfrm>
          <a:prstGeom prst="rect">
            <a:avLst/>
          </a:prstGeom>
          <a:noFill/>
        </p:spPr>
      </p:pic>
      <p:pic>
        <p:nvPicPr>
          <p:cNvPr id="7" name="Grafik 13"/>
          <p:cNvPicPr/>
          <p:nvPr/>
        </p:nvPicPr>
        <p:blipFill>
          <a:blip r:embed="rId4">
            <a:extLst>
              <a:ext uri="{28A0092B-C50C-407E-A947-70E740481C1C}">
                <a14:useLocalDpi xmlns:a14="http://schemas.microsoft.com/office/drawing/2010/main" val="0"/>
              </a:ext>
            </a:extLst>
          </a:blip>
          <a:srcRect/>
          <a:stretch>
            <a:fillRect/>
          </a:stretch>
        </p:blipFill>
        <p:spPr bwMode="auto">
          <a:xfrm>
            <a:off x="3720951" y="7041232"/>
            <a:ext cx="1292225" cy="2262505"/>
          </a:xfrm>
          <a:prstGeom prst="rect">
            <a:avLst/>
          </a:prstGeom>
          <a:noFill/>
        </p:spPr>
      </p:pic>
      <p:pic>
        <p:nvPicPr>
          <p:cNvPr id="8" name="Grafik 14"/>
          <p:cNvPicPr/>
          <p:nvPr/>
        </p:nvPicPr>
        <p:blipFill>
          <a:blip r:embed="rId5">
            <a:extLst>
              <a:ext uri="{28A0092B-C50C-407E-A947-70E740481C1C}">
                <a14:useLocalDpi xmlns:a14="http://schemas.microsoft.com/office/drawing/2010/main" val="0"/>
              </a:ext>
            </a:extLst>
          </a:blip>
          <a:srcRect/>
          <a:stretch>
            <a:fillRect/>
          </a:stretch>
        </p:blipFill>
        <p:spPr bwMode="auto">
          <a:xfrm>
            <a:off x="5071958" y="7041232"/>
            <a:ext cx="1309370" cy="2266950"/>
          </a:xfrm>
          <a:prstGeom prst="rect">
            <a:avLst/>
          </a:prstGeom>
          <a:noFill/>
        </p:spPr>
      </p:pic>
      <p:sp>
        <p:nvSpPr>
          <p:cNvPr id="2" name="Rectangle 1"/>
          <p:cNvSpPr/>
          <p:nvPr/>
        </p:nvSpPr>
        <p:spPr>
          <a:xfrm>
            <a:off x="3617887" y="9274060"/>
            <a:ext cx="1842171" cy="215444"/>
          </a:xfrm>
          <a:prstGeom prst="rect">
            <a:avLst/>
          </a:prstGeom>
        </p:spPr>
        <p:txBody>
          <a:bodyPr wrap="none">
            <a:spAutoFit/>
          </a:bodyPr>
          <a:lstStyle/>
          <a:p>
            <a:r>
              <a:rPr lang="en-US" sz="800" i="1" dirty="0">
                <a:latin typeface="Verdana" pitchFamily="34" charset="0"/>
                <a:ea typeface="Verdana" pitchFamily="34" charset="0"/>
                <a:cs typeface="Verdana" pitchFamily="34" charset="0"/>
              </a:rPr>
              <a:t>Figure 5. Input and result page.</a:t>
            </a:r>
          </a:p>
        </p:txBody>
      </p:sp>
    </p:spTree>
    <p:extLst>
      <p:ext uri="{BB962C8B-B14F-4D97-AF65-F5344CB8AC3E}">
        <p14:creationId xmlns:p14="http://schemas.microsoft.com/office/powerpoint/2010/main" val="18226658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1"/>
          <p:cNvSpPr txBox="1">
            <a:spLocks/>
          </p:cNvSpPr>
          <p:nvPr/>
        </p:nvSpPr>
        <p:spPr>
          <a:xfrm>
            <a:off x="437257" y="416497"/>
            <a:ext cx="3028950" cy="89289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Clr>
                <a:schemeClr val="accent6">
                  <a:lumMod val="75000"/>
                </a:schemeClr>
              </a:buClr>
              <a:buFont typeface="Verdana" panose="020B0604030504040204" pitchFamily="34" charset="0"/>
              <a:buChar char="│"/>
            </a:pPr>
            <a:r>
              <a:rPr lang="da-DK" sz="1600" b="1" dirty="0">
                <a:solidFill>
                  <a:srgbClr val="F79646">
                    <a:lumMod val="75000"/>
                  </a:srgbClr>
                </a:solidFill>
              </a:rPr>
              <a:t>Test </a:t>
            </a:r>
            <a:r>
              <a:rPr lang="en-US" sz="1600" b="1" dirty="0">
                <a:solidFill>
                  <a:srgbClr val="F79646">
                    <a:lumMod val="75000"/>
                  </a:srgbClr>
                </a:solidFill>
              </a:rPr>
              <a:t>facilities</a:t>
            </a:r>
            <a:r>
              <a:rPr lang="da-DK" sz="1600" b="1">
                <a:solidFill>
                  <a:srgbClr val="F79646">
                    <a:lumMod val="75000"/>
                  </a:srgbClr>
                </a:solidFill>
              </a:rPr>
              <a:t> </a:t>
            </a:r>
            <a:r>
              <a:rPr lang="da-DK" sz="1600" b="1" smtClean="0">
                <a:solidFill>
                  <a:srgbClr val="F79646">
                    <a:lumMod val="75000"/>
                  </a:srgbClr>
                </a:solidFill>
              </a:rPr>
              <a:t>at </a:t>
            </a:r>
            <a:r>
              <a:rPr lang="en-CA" sz="1600" b="1" smtClean="0">
                <a:solidFill>
                  <a:srgbClr val="F79646">
                    <a:lumMod val="75000"/>
                  </a:srgbClr>
                </a:solidFill>
              </a:rPr>
              <a:t>Polytechnique</a:t>
            </a:r>
            <a:r>
              <a:rPr lang="en-CA" sz="1600" b="1" dirty="0" smtClean="0">
                <a:solidFill>
                  <a:srgbClr val="F79646">
                    <a:lumMod val="75000"/>
                  </a:srgbClr>
                </a:solidFill>
              </a:rPr>
              <a:t> </a:t>
            </a:r>
            <a:r>
              <a:rPr lang="en-CA" sz="1600" b="1" dirty="0">
                <a:solidFill>
                  <a:srgbClr val="F79646">
                    <a:lumMod val="75000"/>
                  </a:srgbClr>
                </a:solidFill>
              </a:rPr>
              <a:t>Montréal</a:t>
            </a:r>
            <a:endParaRPr lang="da-DK" sz="1600" b="1" dirty="0">
              <a:solidFill>
                <a:srgbClr val="F79646">
                  <a:lumMod val="75000"/>
                </a:srgbClr>
              </a:solidFill>
            </a:endParaRPr>
          </a:p>
          <a:p>
            <a:pPr marL="0" indent="0">
              <a:spcAft>
                <a:spcPts val="300"/>
              </a:spcAft>
              <a:buNone/>
            </a:pPr>
            <a:r>
              <a:rPr lang="da-DK" sz="900" i="1" dirty="0">
                <a:solidFill>
                  <a:schemeClr val="accent6">
                    <a:lumMod val="75000"/>
                  </a:schemeClr>
                </a:solidFill>
              </a:rPr>
              <a:t>By Michaël </a:t>
            </a:r>
            <a:r>
              <a:rPr lang="da-DK" sz="900" i="1" dirty="0" err="1">
                <a:solidFill>
                  <a:schemeClr val="accent6">
                    <a:lumMod val="75000"/>
                  </a:schemeClr>
                </a:solidFill>
              </a:rPr>
              <a:t>Kummert</a:t>
            </a:r>
            <a:r>
              <a:rPr lang="da-DK" sz="900" i="1" dirty="0">
                <a:solidFill>
                  <a:schemeClr val="accent6">
                    <a:lumMod val="75000"/>
                  </a:schemeClr>
                </a:solidFill>
              </a:rPr>
              <a:t>, P</a:t>
            </a:r>
            <a:r>
              <a:rPr lang="en-US" sz="900" i="1" dirty="0" err="1">
                <a:solidFill>
                  <a:schemeClr val="accent6">
                    <a:lumMod val="75000"/>
                  </a:schemeClr>
                </a:solidFill>
              </a:rPr>
              <a:t>olytechnique</a:t>
            </a:r>
            <a:r>
              <a:rPr lang="en-US" sz="900" i="1" dirty="0">
                <a:solidFill>
                  <a:schemeClr val="accent6">
                    <a:lumMod val="75000"/>
                  </a:schemeClr>
                </a:solidFill>
              </a:rPr>
              <a:t> Montréal</a:t>
            </a:r>
            <a:endParaRPr lang="da-DK" sz="900" i="1" dirty="0">
              <a:solidFill>
                <a:schemeClr val="accent6">
                  <a:lumMod val="75000"/>
                </a:schemeClr>
              </a:solidFill>
            </a:endParaRPr>
          </a:p>
          <a:p>
            <a:pPr marL="0" indent="0">
              <a:buNone/>
            </a:pPr>
            <a:r>
              <a:rPr lang="en-CA" sz="900" dirty="0"/>
              <a:t>The Semi-Virtual Laboratory at Polytechnique Montréal allows to test hydronic (water-side) heating and cooling equipment in highly dynamic conditions. Active (e.g. heat pumps) and passive (e.g. storage tanks) equipment can be tested thanks to auxiliary loops capable of producing and rejecting up to 100 kW of heat simultaneously. A key feature of the Semi-Virtual Lab is to perform Hardware-In-the-Loop testing, where HVAC equipment is tested in realistic operating conditions provided by a full system dynamic simulation with the TRNSYS program. The 2-way data exchange between LabVIEW and TRNSYS is performed at every time step through shared variables, allowing direct feedback from the experimental performance on the simulation results and vice-versa. </a:t>
            </a:r>
            <a:endParaRPr lang="en-US" sz="900" dirty="0"/>
          </a:p>
          <a:p>
            <a:pPr marL="0" indent="92075">
              <a:spcBef>
                <a:spcPts val="0"/>
              </a:spcBef>
              <a:buNone/>
            </a:pPr>
            <a:r>
              <a:rPr lang="en-CA" sz="900" dirty="0"/>
              <a:t>The objective of the Semi-Virtual Lab is to develop and validate detailed dynamic models of HVAC equipment including detailed controls, and to test new prototypes or existing equipment in realistic dynamic conditions to improve their design and standard testing methods</a:t>
            </a:r>
            <a:r>
              <a:rPr lang="en-CA" sz="900" dirty="0" smtClean="0"/>
              <a:t>. </a:t>
            </a:r>
            <a:r>
              <a:rPr lang="en-CA" sz="900" dirty="0"/>
              <a:t>Testing equipment in highly dynamic and realistic operating conditions is a key aspect for energy flexibility, as the building has to react quickly to grid signals to store or de-store heat. Standard testing procedures are often based on steady-state or pseudo-steady-state operating conditions, which leads to models and performance data well suited for long-term energy performance analyses but often not adapted to energy flexibility studies. One typical example is advanced compact storage devices including Phase-Change Materials: as part of an energy flexible building, these storage </a:t>
            </a:r>
            <a:r>
              <a:rPr lang="en-CA" sz="900" dirty="0" smtClean="0"/>
              <a:t>devices must be able to respond quickly to multiple (and</a:t>
            </a:r>
            <a:endParaRPr lang="en-US" sz="900" dirty="0"/>
          </a:p>
        </p:txBody>
      </p:sp>
      <p:sp>
        <p:nvSpPr>
          <p:cNvPr id="2" name="Pladsholder til indhold 1"/>
          <p:cNvSpPr>
            <a:spLocks noGrp="1"/>
          </p:cNvSpPr>
          <p:nvPr>
            <p:ph sz="half" idx="2"/>
          </p:nvPr>
        </p:nvSpPr>
        <p:spPr>
          <a:xfrm>
            <a:off x="3486150" y="416496"/>
            <a:ext cx="3028950" cy="8928991"/>
          </a:xfrm>
        </p:spPr>
        <p:txBody>
          <a:bodyPr>
            <a:noAutofit/>
          </a:bodyPr>
          <a:lstStyle/>
          <a:p>
            <a:pPr marL="0" indent="0">
              <a:buNone/>
            </a:pPr>
            <a:r>
              <a:rPr lang="en-CA" sz="900" dirty="0"/>
              <a:t>possibly incomplete) charge/discharge cycles at different operating temperatures. </a:t>
            </a:r>
            <a:endParaRPr lang="en-US" sz="900" dirty="0"/>
          </a:p>
          <a:p>
            <a:pPr marL="0" indent="85725">
              <a:spcBef>
                <a:spcPts val="0"/>
              </a:spcBef>
              <a:buNone/>
            </a:pPr>
            <a:r>
              <a:rPr lang="en-CA" sz="900" dirty="0" smtClean="0"/>
              <a:t>Simple </a:t>
            </a:r>
            <a:r>
              <a:rPr lang="en-CA" sz="900" dirty="0"/>
              <a:t>models based on slow and complete charge/discharge cycles at nominal operating temperatures are typically not accurate for more dynamic operating conditions.</a:t>
            </a:r>
            <a:endParaRPr lang="en-US" sz="900" dirty="0"/>
          </a:p>
          <a:p>
            <a:pPr marL="0" indent="92075">
              <a:spcBef>
                <a:spcPts val="0"/>
              </a:spcBef>
              <a:buNone/>
            </a:pPr>
            <a:r>
              <a:rPr lang="en-CA" sz="900" dirty="0" smtClean="0"/>
              <a:t>TRNSYS </a:t>
            </a:r>
            <a:r>
              <a:rPr lang="en-CA" sz="900" dirty="0"/>
              <a:t>simulations predict system performance, calculating the flowrates and temperatures of the fluid streams entering HVAC equipment under test, which are used as actuator control signals in the Laboratory. The equipment’s response to these operating conditions is sensed in the laboratory and imposed back on the building </a:t>
            </a:r>
            <a:r>
              <a:rPr lang="en-CA" sz="900" dirty="0" smtClean="0"/>
              <a:t>simulation.</a:t>
            </a:r>
            <a:r>
              <a:rPr lang="en-US" sz="900" dirty="0"/>
              <a:t> </a:t>
            </a:r>
            <a:r>
              <a:rPr lang="en-CA" sz="900" dirty="0" smtClean="0"/>
              <a:t>Dynamic </a:t>
            </a:r>
            <a:r>
              <a:rPr lang="en-CA" sz="900" dirty="0"/>
              <a:t>operating conditions are imposed on the tested equipment (e.g. a heat pump, as in the Figure </a:t>
            </a:r>
            <a:r>
              <a:rPr lang="en-CA" sz="900" dirty="0" smtClean="0"/>
              <a:t>6) </a:t>
            </a:r>
            <a:r>
              <a:rPr lang="en-CA" sz="900" dirty="0"/>
              <a:t>based on a full system simulation. Measured outlet conditions (in this case temperature and flowrate on the source and load sides) at a given time step are sent to the simulation, which then calculates the inlet conditions for the next time step.</a:t>
            </a:r>
            <a:endParaRPr lang="en-US" sz="900" dirty="0"/>
          </a:p>
          <a:p>
            <a:pPr marL="0" indent="82550">
              <a:spcBef>
                <a:spcPts val="0"/>
              </a:spcBef>
              <a:buNone/>
            </a:pPr>
            <a:r>
              <a:rPr lang="en-CA" sz="900" dirty="0" smtClean="0"/>
              <a:t>More </a:t>
            </a:r>
            <a:r>
              <a:rPr lang="en-CA" sz="900" dirty="0"/>
              <a:t>information on the Semi-virtual laboratory and examples of previous studies related to energy flexible buildings are available in the Annex 67 report on Laboratory facilities used to test energy flexibility in buildings: </a:t>
            </a:r>
            <a:r>
              <a:rPr lang="en-CA" sz="900" u="sng" dirty="0">
                <a:hlinkClick r:id="rId3"/>
              </a:rPr>
              <a:t>http://www.annex67.org/publications/reports/</a:t>
            </a:r>
            <a:r>
              <a:rPr lang="en-CA" sz="900" dirty="0"/>
              <a:t> </a:t>
            </a:r>
            <a:endParaRPr lang="en-CA" sz="900" dirty="0" smtClean="0"/>
          </a:p>
          <a:p>
            <a:pPr marL="0" indent="82550">
              <a:spcBef>
                <a:spcPts val="0"/>
              </a:spcBef>
              <a:buNone/>
            </a:pPr>
            <a:endParaRPr lang="en-CA" sz="900" dirty="0"/>
          </a:p>
          <a:p>
            <a:pPr>
              <a:spcBef>
                <a:spcPts val="0"/>
              </a:spcBef>
              <a:spcAft>
                <a:spcPts val="600"/>
              </a:spcAft>
              <a:buClr>
                <a:schemeClr val="accent6">
                  <a:lumMod val="75000"/>
                </a:schemeClr>
              </a:buClr>
              <a:buFont typeface="Verdana" pitchFamily="34" charset="0"/>
              <a:buChar char="│"/>
            </a:pPr>
            <a:r>
              <a:rPr lang="da-DK" sz="1600" b="1" dirty="0">
                <a:solidFill>
                  <a:schemeClr val="accent6">
                    <a:lumMod val="75000"/>
                  </a:schemeClr>
                </a:solidFill>
              </a:rPr>
              <a:t>National Projects</a:t>
            </a:r>
          </a:p>
          <a:p>
            <a:pPr marL="0" indent="0">
              <a:buNone/>
            </a:pPr>
            <a:r>
              <a:rPr lang="en-US" sz="900" b="1" dirty="0">
                <a:solidFill>
                  <a:schemeClr val="accent6">
                    <a:lumMod val="75000"/>
                  </a:schemeClr>
                </a:solidFill>
              </a:rPr>
              <a:t>SRI Austria - Smart Readiness Indicator: Rating scheme and opportunities for smart buildings</a:t>
            </a:r>
          </a:p>
          <a:p>
            <a:pPr marL="0" indent="0">
              <a:buNone/>
            </a:pPr>
            <a:r>
              <a:rPr lang="da-DK" sz="900" i="1" dirty="0">
                <a:solidFill>
                  <a:schemeClr val="accent6">
                    <a:lumMod val="75000"/>
                  </a:schemeClr>
                </a:solidFill>
              </a:rPr>
              <a:t>By Armin </a:t>
            </a:r>
            <a:r>
              <a:rPr lang="en-US" sz="900" i="1" dirty="0">
                <a:solidFill>
                  <a:schemeClr val="accent6">
                    <a:lumMod val="75000"/>
                  </a:schemeClr>
                </a:solidFill>
              </a:rPr>
              <a:t>Knotzer, </a:t>
            </a:r>
            <a:r>
              <a:rPr lang="en-US" sz="900" i="1" dirty="0" smtClean="0">
                <a:solidFill>
                  <a:schemeClr val="accent6">
                    <a:lumMod val="75000"/>
                  </a:schemeClr>
                </a:solidFill>
              </a:rPr>
              <a:t>AEE </a:t>
            </a:r>
            <a:r>
              <a:rPr lang="en-US" sz="900" i="1" dirty="0">
                <a:solidFill>
                  <a:schemeClr val="accent6">
                    <a:lumMod val="75000"/>
                  </a:schemeClr>
                </a:solidFill>
              </a:rPr>
              <a:t>INTEC</a:t>
            </a:r>
          </a:p>
          <a:p>
            <a:pPr marL="0" indent="0">
              <a:buNone/>
            </a:pPr>
            <a:r>
              <a:rPr lang="en-US" sz="900" dirty="0"/>
              <a:t>SRI Austria is an ongoing Austrian </a:t>
            </a:r>
            <a:r>
              <a:rPr lang="en-US" sz="900" dirty="0" smtClean="0"/>
              <a:t>project with stakeholder </a:t>
            </a:r>
            <a:r>
              <a:rPr lang="en-US" sz="900" dirty="0"/>
              <a:t>interviews on the "smartness" of buildings, a technology screening, impact analysis and classification of possible </a:t>
            </a:r>
            <a:r>
              <a:rPr lang="en-US" sz="900" dirty="0" smtClean="0"/>
              <a:t>technologies/services </a:t>
            </a:r>
            <a:r>
              <a:rPr lang="en-US" sz="900" dirty="0"/>
              <a:t>plus master's </a:t>
            </a:r>
            <a:r>
              <a:rPr lang="en-US" sz="900" dirty="0" smtClean="0"/>
              <a:t>theses. It forms </a:t>
            </a:r>
            <a:r>
              <a:rPr lang="en-US" sz="900" dirty="0"/>
              <a:t>the basis of a proposal for the national implementation of the "smart readiness indicator” of buildings and accompanying measures in </a:t>
            </a:r>
            <a:r>
              <a:rPr lang="en-US" sz="900" dirty="0" smtClean="0"/>
              <a:t>Austria. In </a:t>
            </a:r>
            <a:r>
              <a:rPr lang="en-US" sz="900" dirty="0"/>
              <a:t>coordination with the Austrian Institute of Construction Engineering, regional and national governmental </a:t>
            </a:r>
            <a:r>
              <a:rPr lang="en-US" sz="900" dirty="0" smtClean="0"/>
              <a:t>representatives, and in </a:t>
            </a:r>
            <a:r>
              <a:rPr lang="en-US" sz="900" dirty="0"/>
              <a:t>cooperation with the IEA EBC Annex 67, the responsible persons of the EU DG Energy, the VITO consortium and the national stakeholders, the proposal of a SRI Austria will be developed</a:t>
            </a:r>
            <a:r>
              <a:rPr lang="en-US" sz="900" dirty="0" smtClean="0"/>
              <a:t>.</a:t>
            </a:r>
          </a:p>
          <a:p>
            <a:pPr marL="0" indent="85725">
              <a:spcBef>
                <a:spcPts val="0"/>
              </a:spcBef>
              <a:buNone/>
            </a:pPr>
            <a:r>
              <a:rPr lang="en-US" sz="900" dirty="0"/>
              <a:t>Austrian technology and energy service providers, experts and other relevant stakeholders will be asked about their opinion and the potential of smart </a:t>
            </a:r>
            <a:r>
              <a:rPr lang="en-US" sz="900" dirty="0" smtClean="0"/>
              <a:t>building technologies </a:t>
            </a:r>
            <a:r>
              <a:rPr lang="en-US" sz="900" dirty="0"/>
              <a:t>within workshops and interviews</a:t>
            </a:r>
            <a:r>
              <a:rPr lang="en-US" sz="900" dirty="0" smtClean="0"/>
              <a:t>. </a:t>
            </a:r>
            <a:endParaRPr lang="da-DK" sz="900" dirty="0"/>
          </a:p>
          <a:p>
            <a:pPr marL="95250" indent="0">
              <a:buNone/>
            </a:pPr>
            <a:endParaRPr lang="en-US" sz="900" i="1" dirty="0">
              <a:solidFill>
                <a:schemeClr val="accent6">
                  <a:lumMod val="75000"/>
                </a:schemeClr>
              </a:solidFill>
            </a:endParaRPr>
          </a:p>
        </p:txBody>
      </p:sp>
      <p:sp>
        <p:nvSpPr>
          <p:cNvPr id="4" name="Tekstfelt 6"/>
          <p:cNvSpPr txBox="1"/>
          <p:nvPr/>
        </p:nvSpPr>
        <p:spPr>
          <a:xfrm>
            <a:off x="484292" y="8883823"/>
            <a:ext cx="3028633" cy="461665"/>
          </a:xfrm>
          <a:prstGeom prst="rect">
            <a:avLst/>
          </a:prstGeom>
          <a:noFill/>
        </p:spPr>
        <p:txBody>
          <a:bodyPr wrap="square" rtlCol="0">
            <a:spAutoFit/>
          </a:bodyPr>
          <a:lstStyle/>
          <a:p>
            <a:r>
              <a:rPr lang="en-CA" sz="800" i="1" dirty="0" smtClean="0">
                <a:latin typeface="Verdana" panose="020B0604030504040204" pitchFamily="34" charset="0"/>
                <a:ea typeface="Verdana" panose="020B0604030504040204" pitchFamily="34" charset="0"/>
                <a:cs typeface="Verdana" panose="020B0604030504040204" pitchFamily="34" charset="0"/>
              </a:rPr>
              <a:t>Figure 6. Semi-virtual </a:t>
            </a:r>
            <a:r>
              <a:rPr lang="en-CA" sz="800" i="1" dirty="0">
                <a:latin typeface="Verdana" panose="020B0604030504040204" pitchFamily="34" charset="0"/>
                <a:ea typeface="Verdana" panose="020B0604030504040204" pitchFamily="34" charset="0"/>
                <a:cs typeface="Verdana" panose="020B0604030504040204" pitchFamily="34" charset="0"/>
              </a:rPr>
              <a:t>testing principle showing the interaction between the hydronic test bench and </a:t>
            </a:r>
            <a:r>
              <a:rPr lang="en-CA" sz="800" i="1" dirty="0" smtClean="0">
                <a:latin typeface="Verdana" panose="020B0604030504040204" pitchFamily="34" charset="0"/>
                <a:ea typeface="Verdana" panose="020B0604030504040204" pitchFamily="34" charset="0"/>
                <a:cs typeface="Verdana" panose="020B0604030504040204" pitchFamily="34" charset="0"/>
              </a:rPr>
              <a:t>the TRNSYS </a:t>
            </a:r>
            <a:r>
              <a:rPr lang="en-CA" sz="800" i="1" dirty="0">
                <a:latin typeface="Verdana" panose="020B0604030504040204" pitchFamily="34" charset="0"/>
                <a:ea typeface="Verdana" panose="020B0604030504040204" pitchFamily="34" charset="0"/>
                <a:cs typeface="Verdana" panose="020B0604030504040204" pitchFamily="34" charset="0"/>
              </a:rPr>
              <a:t>simulation through LabVIEW</a:t>
            </a:r>
            <a:r>
              <a:rPr lang="en-CA" sz="800" i="1" dirty="0" smtClean="0">
                <a:latin typeface="Verdana" panose="020B0604030504040204" pitchFamily="34" charset="0"/>
                <a:ea typeface="Verdana" panose="020B0604030504040204" pitchFamily="34" charset="0"/>
                <a:cs typeface="Verdana" panose="020B0604030504040204" pitchFamily="34" charset="0"/>
              </a:rPr>
              <a:t>.</a:t>
            </a:r>
            <a:endParaRPr lang="en-US" sz="800" i="1"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672" y="6826835"/>
            <a:ext cx="2963009" cy="2016224"/>
          </a:xfrm>
          <a:prstGeom prst="rect">
            <a:avLst/>
          </a:prstGeom>
          <a:noFill/>
          <a:ln>
            <a:noFill/>
          </a:ln>
        </p:spPr>
      </p:pic>
    </p:spTree>
    <p:extLst>
      <p:ext uri="{BB962C8B-B14F-4D97-AF65-F5344CB8AC3E}">
        <p14:creationId xmlns:p14="http://schemas.microsoft.com/office/powerpoint/2010/main" val="2957229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22" y="8697416"/>
            <a:ext cx="6057267" cy="1116000"/>
          </a:xfrm>
        </p:spPr>
        <p:txBody>
          <a:bodyPr/>
          <a:lstStyle/>
          <a:p>
            <a:endParaRPr lang="en-US" dirty="0"/>
          </a:p>
        </p:txBody>
      </p:sp>
      <p:sp>
        <p:nvSpPr>
          <p:cNvPr id="3" name="Content Placeholder 2"/>
          <p:cNvSpPr>
            <a:spLocks noGrp="1"/>
          </p:cNvSpPr>
          <p:nvPr>
            <p:ph sz="half" idx="1"/>
          </p:nvPr>
        </p:nvSpPr>
        <p:spPr/>
        <p:txBody>
          <a:bodyPr>
            <a:noAutofit/>
          </a:bodyPr>
          <a:lstStyle/>
          <a:p>
            <a:pPr marL="257175" indent="-171450">
              <a:buFontTx/>
              <a:buChar char="-"/>
            </a:pPr>
            <a:endParaRPr lang="en-US" sz="1400" dirty="0"/>
          </a:p>
          <a:p>
            <a:pPr marL="0" indent="0">
              <a:buNone/>
            </a:pPr>
            <a:endParaRPr lang="en-US" sz="800" b="1" dirty="0">
              <a:solidFill>
                <a:schemeClr val="accent6">
                  <a:lumMod val="75000"/>
                </a:schemeClr>
              </a:solidFill>
            </a:endParaRPr>
          </a:p>
        </p:txBody>
      </p:sp>
      <p:sp>
        <p:nvSpPr>
          <p:cNvPr id="5" name="TextBox 4"/>
          <p:cNvSpPr txBox="1"/>
          <p:nvPr/>
        </p:nvSpPr>
        <p:spPr>
          <a:xfrm>
            <a:off x="419522" y="8697416"/>
            <a:ext cx="2952328" cy="1115690"/>
          </a:xfrm>
          <a:prstGeom prst="rect">
            <a:avLst/>
          </a:prstGeom>
          <a:noFill/>
        </p:spPr>
        <p:txBody>
          <a:bodyPr wrap="square" rtlCol="0">
            <a:spAutoFit/>
          </a:bodyPr>
          <a:lstStyle/>
          <a:p>
            <a:r>
              <a:rPr lang="da-DK" sz="1600" dirty="0" smtClean="0">
                <a:solidFill>
                  <a:schemeClr val="tx1">
                    <a:lumMod val="65000"/>
                    <a:lumOff val="35000"/>
                  </a:schemeClr>
                </a:solidFill>
                <a:latin typeface="Arial Narrow" pitchFamily="34" charset="0"/>
              </a:rPr>
              <a:t>IEA</a:t>
            </a:r>
            <a:r>
              <a:rPr lang="da-DK" sz="1600" baseline="0" dirty="0" smtClean="0">
                <a:solidFill>
                  <a:schemeClr val="tx1">
                    <a:lumMod val="65000"/>
                    <a:lumOff val="35000"/>
                  </a:schemeClr>
                </a:solidFill>
                <a:latin typeface="Arial Narrow" pitchFamily="34" charset="0"/>
              </a:rPr>
              <a:t> EBC ANNEX 67</a:t>
            </a:r>
          </a:p>
          <a:p>
            <a:pPr>
              <a:spcAft>
                <a:spcPts val="600"/>
              </a:spcAft>
            </a:pPr>
            <a:r>
              <a:rPr lang="da-DK" sz="1400" baseline="0" dirty="0" smtClean="0">
                <a:solidFill>
                  <a:schemeClr val="tx1">
                    <a:lumMod val="65000"/>
                    <a:lumOff val="35000"/>
                  </a:schemeClr>
                </a:solidFill>
                <a:latin typeface="Arial Narrow" pitchFamily="34" charset="0"/>
              </a:rPr>
              <a:t>Energy Flexible Buildings</a:t>
            </a:r>
          </a:p>
          <a:p>
            <a:r>
              <a:rPr lang="da-DK" sz="1050" baseline="0" dirty="0" smtClean="0">
                <a:solidFill>
                  <a:schemeClr val="tx1">
                    <a:lumMod val="65000"/>
                    <a:lumOff val="35000"/>
                  </a:schemeClr>
                </a:solidFill>
                <a:latin typeface="Arial Narrow" pitchFamily="34" charset="0"/>
              </a:rPr>
              <a:t>Operative Agent: Søren Østergaard Jensen</a:t>
            </a:r>
          </a:p>
          <a:p>
            <a:r>
              <a:rPr lang="en-US" sz="1050" dirty="0">
                <a:solidFill>
                  <a:schemeClr val="tx1">
                    <a:lumMod val="65000"/>
                    <a:lumOff val="35000"/>
                  </a:schemeClr>
                </a:solidFill>
                <a:latin typeface="Arial Narrow" pitchFamily="34" charset="0"/>
              </a:rPr>
              <a:t>sdj@teknologisk.dk</a:t>
            </a:r>
          </a:p>
          <a:p>
            <a:r>
              <a:rPr lang="en-US" sz="1050" dirty="0" smtClean="0">
                <a:solidFill>
                  <a:schemeClr val="tx1">
                    <a:lumMod val="65000"/>
                    <a:lumOff val="35000"/>
                  </a:schemeClr>
                </a:solidFill>
                <a:latin typeface="Arial Narrow" pitchFamily="34" charset="0"/>
              </a:rPr>
              <a:t>Website: Annex67.org</a:t>
            </a:r>
            <a:endParaRPr lang="en-US" sz="1050" kern="1200" baseline="0" dirty="0" smtClean="0">
              <a:solidFill>
                <a:schemeClr val="tx1">
                  <a:lumMod val="65000"/>
                  <a:lumOff val="35000"/>
                </a:schemeClr>
              </a:solidFill>
              <a:latin typeface="Arial Narrow" pitchFamily="34" charset="0"/>
              <a:ea typeface="+mn-ea"/>
              <a:cs typeface="+mn-cs"/>
            </a:endParaRPr>
          </a:p>
        </p:txBody>
      </p:sp>
      <p:sp>
        <p:nvSpPr>
          <p:cNvPr id="6" name="TextBox 5"/>
          <p:cNvSpPr txBox="1"/>
          <p:nvPr/>
        </p:nvSpPr>
        <p:spPr>
          <a:xfrm>
            <a:off x="3524461" y="8841432"/>
            <a:ext cx="2952328" cy="823302"/>
          </a:xfrm>
          <a:prstGeom prst="rect">
            <a:avLst/>
          </a:prstGeom>
          <a:noFill/>
        </p:spPr>
        <p:txBody>
          <a:bodyPr wrap="square" rtlCol="0">
            <a:spAutoFit/>
          </a:bodyPr>
          <a:lstStyle/>
          <a:p>
            <a:r>
              <a:rPr lang="en-GB" sz="1600" noProof="0" dirty="0" smtClean="0">
                <a:solidFill>
                  <a:schemeClr val="tx1">
                    <a:lumMod val="65000"/>
                    <a:lumOff val="35000"/>
                  </a:schemeClr>
                </a:solidFill>
                <a:latin typeface="Arial Narrow" pitchFamily="34" charset="0"/>
              </a:rPr>
              <a:t>Participating countries:</a:t>
            </a:r>
            <a:endParaRPr lang="en-GB" sz="1600" baseline="0" noProof="0" dirty="0" smtClean="0">
              <a:solidFill>
                <a:schemeClr val="tx1">
                  <a:lumMod val="65000"/>
                  <a:lumOff val="35000"/>
                </a:schemeClr>
              </a:solidFill>
              <a:latin typeface="Arial Narrow" pitchFamily="34" charset="0"/>
            </a:endParaRPr>
          </a:p>
          <a:p>
            <a:r>
              <a:rPr lang="en-GB" sz="1050" kern="1200" baseline="0" noProof="0" dirty="0" smtClean="0">
                <a:solidFill>
                  <a:schemeClr val="tx1">
                    <a:lumMod val="65000"/>
                    <a:lumOff val="35000"/>
                  </a:schemeClr>
                </a:solidFill>
                <a:latin typeface="Arial Narrow" pitchFamily="34" charset="0"/>
                <a:ea typeface="+mn-ea"/>
                <a:cs typeface="+mn-cs"/>
              </a:rPr>
              <a:t>Austria, Belgium, Canada, China,</a:t>
            </a:r>
            <a:r>
              <a:rPr lang="en-GB" sz="1050" kern="1200" noProof="0" dirty="0" smtClean="0">
                <a:solidFill>
                  <a:schemeClr val="tx1">
                    <a:lumMod val="65000"/>
                    <a:lumOff val="35000"/>
                  </a:schemeClr>
                </a:solidFill>
                <a:latin typeface="Arial Narrow" pitchFamily="34" charset="0"/>
                <a:ea typeface="+mn-ea"/>
                <a:cs typeface="+mn-cs"/>
              </a:rPr>
              <a:t> </a:t>
            </a:r>
            <a:r>
              <a:rPr lang="en-GB" sz="1050" kern="1200" baseline="0" noProof="0" dirty="0" smtClean="0">
                <a:solidFill>
                  <a:schemeClr val="tx1">
                    <a:lumMod val="65000"/>
                    <a:lumOff val="35000"/>
                  </a:schemeClr>
                </a:solidFill>
                <a:latin typeface="Arial Narrow" pitchFamily="34" charset="0"/>
                <a:ea typeface="+mn-ea"/>
                <a:cs typeface="+mn-cs"/>
              </a:rPr>
              <a:t>Denmark, Finland, France, Germany, Ireland, Italy, Netherlands, Norway, Portugal, Spain, Switzerland, UK</a:t>
            </a:r>
            <a:endParaRPr lang="en-GB" sz="1050" kern="1200" baseline="0" noProof="0" dirty="0">
              <a:solidFill>
                <a:schemeClr val="tx1">
                  <a:lumMod val="65000"/>
                  <a:lumOff val="35000"/>
                </a:schemeClr>
              </a:solidFill>
              <a:latin typeface="Arial Narrow" pitchFamily="34" charset="0"/>
              <a:ea typeface="+mn-ea"/>
              <a:cs typeface="+mn-cs"/>
            </a:endParaRPr>
          </a:p>
        </p:txBody>
      </p:sp>
      <p:sp>
        <p:nvSpPr>
          <p:cNvPr id="7" name="Content Placeholder 2"/>
          <p:cNvSpPr txBox="1">
            <a:spLocks/>
          </p:cNvSpPr>
          <p:nvPr/>
        </p:nvSpPr>
        <p:spPr>
          <a:xfrm>
            <a:off x="342900" y="451521"/>
            <a:ext cx="3096000" cy="871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85725">
              <a:spcBef>
                <a:spcPts val="0"/>
              </a:spcBef>
              <a:buNone/>
            </a:pPr>
            <a:r>
              <a:rPr lang="en-US" sz="900" dirty="0"/>
              <a:t>Furthermore, interesting business models, which already build on intelligent building technology, or which exist in the field of digitization of the energy system, are </a:t>
            </a:r>
            <a:r>
              <a:rPr lang="en-US" sz="900" dirty="0" smtClean="0"/>
              <a:t>examined. 5 </a:t>
            </a:r>
            <a:r>
              <a:rPr lang="en-US" sz="900" dirty="0"/>
              <a:t>master thesis will be involved to help in the indicator discussion with building simulations on smart technologies, in the stakeholder process and in the market and impact analysis. The main result is a basis for decision-making and support for the national political implementation of an SRI Austria and a possible integration into the energy certification system. </a:t>
            </a:r>
            <a:endParaRPr lang="en-US" sz="900" dirty="0" smtClean="0"/>
          </a:p>
          <a:p>
            <a:pPr marL="0" indent="0">
              <a:buNone/>
            </a:pPr>
            <a:r>
              <a:rPr lang="da-DK" sz="900" b="1" dirty="0" smtClean="0"/>
              <a:t>Project leader:</a:t>
            </a:r>
            <a:r>
              <a:rPr lang="en-US" sz="900" dirty="0"/>
              <a:t/>
            </a:r>
            <a:br>
              <a:rPr lang="en-US" sz="900" dirty="0"/>
            </a:br>
            <a:r>
              <a:rPr lang="en-US" sz="900" dirty="0"/>
              <a:t>AEE - Institute for Sustainable </a:t>
            </a:r>
            <a:r>
              <a:rPr lang="en-US" sz="900" dirty="0" smtClean="0"/>
              <a:t>Technologies (</a:t>
            </a:r>
            <a:r>
              <a:rPr lang="da-DK" sz="900" dirty="0" smtClean="0"/>
              <a:t>AEE INTEC)</a:t>
            </a:r>
          </a:p>
          <a:p>
            <a:pPr marL="0" indent="0">
              <a:buNone/>
            </a:pPr>
            <a:r>
              <a:rPr lang="da-DK" sz="900" b="1" dirty="0" smtClean="0"/>
              <a:t>Project partners: </a:t>
            </a:r>
            <a:r>
              <a:rPr lang="da-DK" sz="900" dirty="0" smtClean="0"/>
              <a:t>17&amp;4 </a:t>
            </a:r>
            <a:r>
              <a:rPr lang="da-DK" sz="900" dirty="0" err="1"/>
              <a:t>Organisationsberatung</a:t>
            </a:r>
            <a:r>
              <a:rPr lang="da-DK" sz="900" dirty="0"/>
              <a:t>, </a:t>
            </a:r>
            <a:r>
              <a:rPr lang="da-DK" sz="900" dirty="0" smtClean="0"/>
              <a:t>Technology </a:t>
            </a:r>
            <a:r>
              <a:rPr lang="da-DK" sz="900" dirty="0"/>
              <a:t>platform Smart Grids </a:t>
            </a:r>
            <a:r>
              <a:rPr lang="da-DK" sz="900" dirty="0" err="1" smtClean="0"/>
              <a:t>Austria</a:t>
            </a:r>
            <a:r>
              <a:rPr lang="da-DK" sz="900" dirty="0" smtClean="0"/>
              <a:t>, </a:t>
            </a:r>
            <a:r>
              <a:rPr lang="da-DK" sz="900" dirty="0" err="1" smtClean="0"/>
              <a:t>University</a:t>
            </a:r>
            <a:r>
              <a:rPr lang="da-DK" sz="900" dirty="0" smtClean="0"/>
              <a:t> </a:t>
            </a:r>
            <a:r>
              <a:rPr lang="da-DK" sz="900" dirty="0"/>
              <a:t>of Applied Sciences FH </a:t>
            </a:r>
            <a:r>
              <a:rPr lang="da-DK" sz="900" dirty="0" err="1"/>
              <a:t>Technikum</a:t>
            </a:r>
            <a:r>
              <a:rPr lang="da-DK" sz="900" dirty="0"/>
              <a:t> Wien</a:t>
            </a:r>
            <a:endParaRPr lang="en-US" sz="900" dirty="0"/>
          </a:p>
          <a:p>
            <a:pPr marL="0" indent="0">
              <a:buNone/>
            </a:pPr>
            <a:r>
              <a:rPr lang="en-US" sz="900" b="1" dirty="0"/>
              <a:t>Project timeframe: </a:t>
            </a:r>
            <a:r>
              <a:rPr lang="en-US" sz="900" dirty="0"/>
              <a:t>July 2018 to October 2019</a:t>
            </a:r>
          </a:p>
          <a:p>
            <a:pPr marL="0" indent="0">
              <a:buNone/>
            </a:pPr>
            <a:r>
              <a:rPr lang="en-US" sz="900" b="1" dirty="0"/>
              <a:t>Project sponsor: </a:t>
            </a:r>
            <a:r>
              <a:rPr lang="en-US" sz="900" dirty="0"/>
              <a:t>Austrian Ministry of Transport, Innovation and Technology</a:t>
            </a:r>
          </a:p>
          <a:p>
            <a:pPr marL="0" indent="0">
              <a:buNone/>
            </a:pPr>
            <a:r>
              <a:rPr lang="en-US" sz="900" b="1" dirty="0"/>
              <a:t>Project </a:t>
            </a:r>
            <a:r>
              <a:rPr lang="en-US" sz="900" b="1" dirty="0" smtClean="0"/>
              <a:t>webpage: </a:t>
            </a:r>
            <a:r>
              <a:rPr lang="en-US" sz="900" u="sng" dirty="0" smtClean="0">
                <a:hlinkClick r:id="rId3"/>
              </a:rPr>
              <a:t>https</a:t>
            </a:r>
            <a:r>
              <a:rPr lang="en-US" sz="900" u="sng" dirty="0">
                <a:hlinkClick r:id="rId3"/>
              </a:rPr>
              <a:t>://</a:t>
            </a:r>
            <a:r>
              <a:rPr lang="en-US" sz="900" u="sng" dirty="0" smtClean="0">
                <a:hlinkClick r:id="rId3"/>
              </a:rPr>
              <a:t>nachhaltigwirtschaften.at/en/sdz/projects/sri-austria.php</a:t>
            </a:r>
            <a:endParaRPr lang="en-US" sz="900" u="sng" dirty="0" smtClean="0"/>
          </a:p>
          <a:p>
            <a:pPr marL="0" indent="0">
              <a:buNone/>
            </a:pPr>
            <a:endParaRPr lang="da-DK" sz="900" u="sng" dirty="0"/>
          </a:p>
          <a:p>
            <a:pPr marL="0" indent="0">
              <a:buNone/>
            </a:pPr>
            <a:r>
              <a:rPr lang="en-GB" sz="900" b="1" dirty="0" smtClean="0">
                <a:solidFill>
                  <a:schemeClr val="accent6">
                    <a:lumMod val="75000"/>
                  </a:schemeClr>
                </a:solidFill>
              </a:rPr>
              <a:t>FIRST</a:t>
            </a:r>
            <a:r>
              <a:rPr lang="en-GB" sz="900" b="1" dirty="0">
                <a:solidFill>
                  <a:schemeClr val="accent6">
                    <a:lumMod val="75000"/>
                  </a:schemeClr>
                </a:solidFill>
              </a:rPr>
              <a:t>: Mapping flexibility of urban energy systems</a:t>
            </a:r>
            <a:endParaRPr lang="en-US" sz="900" b="1" dirty="0">
              <a:solidFill>
                <a:schemeClr val="accent6">
                  <a:lumMod val="75000"/>
                </a:schemeClr>
              </a:solidFill>
            </a:endParaRPr>
          </a:p>
          <a:p>
            <a:pPr marL="0" indent="0">
              <a:buNone/>
            </a:pPr>
            <a:r>
              <a:rPr lang="da-DK" sz="900" i="1" dirty="0">
                <a:solidFill>
                  <a:schemeClr val="accent6">
                    <a:lumMod val="75000"/>
                  </a:schemeClr>
                </a:solidFill>
              </a:rPr>
              <a:t>By </a:t>
            </a:r>
            <a:r>
              <a:rPr lang="pt-PT" sz="900" i="1" dirty="0">
                <a:solidFill>
                  <a:schemeClr val="accent6">
                    <a:lumMod val="75000"/>
                  </a:schemeClr>
                </a:solidFill>
              </a:rPr>
              <a:t>Daniel </a:t>
            </a:r>
            <a:r>
              <a:rPr lang="pt-PT" sz="900" i="1" dirty="0" smtClean="0">
                <a:solidFill>
                  <a:schemeClr val="accent6">
                    <a:lumMod val="75000"/>
                  </a:schemeClr>
                </a:solidFill>
              </a:rPr>
              <a:t>Aelenei, </a:t>
            </a:r>
            <a:r>
              <a:rPr lang="en-US" sz="900" i="1" dirty="0" err="1">
                <a:solidFill>
                  <a:schemeClr val="accent6">
                    <a:lumMod val="75000"/>
                  </a:schemeClr>
                </a:solidFill>
              </a:rPr>
              <a:t>Universidade</a:t>
            </a:r>
            <a:r>
              <a:rPr lang="en-US" sz="900" i="1" dirty="0">
                <a:solidFill>
                  <a:schemeClr val="accent6">
                    <a:lumMod val="75000"/>
                  </a:schemeClr>
                </a:solidFill>
              </a:rPr>
              <a:t> Nova de </a:t>
            </a:r>
            <a:r>
              <a:rPr lang="en-US" sz="900" i="1" dirty="0" err="1" smtClean="0">
                <a:solidFill>
                  <a:schemeClr val="accent6">
                    <a:lumMod val="75000"/>
                  </a:schemeClr>
                </a:solidFill>
              </a:rPr>
              <a:t>Lisboa</a:t>
            </a:r>
            <a:endParaRPr lang="en-US" sz="900" i="1" dirty="0" smtClean="0">
              <a:solidFill>
                <a:schemeClr val="accent6">
                  <a:lumMod val="75000"/>
                </a:schemeClr>
              </a:solidFill>
            </a:endParaRPr>
          </a:p>
          <a:p>
            <a:pPr marL="0" indent="0">
              <a:buNone/>
            </a:pPr>
            <a:r>
              <a:rPr lang="en-GB" sz="900" dirty="0"/>
              <a:t>Despite of the lack of insight into how much Energy Flexibility different types of building and their usage may be able to offer to the future energy systems, there is general agreement that changes in electricity use may lead to increased or decreased peak demand from building – and therefore increase/decrease the value of flexibility to reduce peak loads in the local grid. For these reasons, the team of </a:t>
            </a:r>
            <a:r>
              <a:rPr lang="en-GB" sz="900" dirty="0" smtClean="0"/>
              <a:t>the FIRST project decided </a:t>
            </a:r>
            <a:r>
              <a:rPr lang="en-GB" sz="900" dirty="0"/>
              <a:t>to set out a research project to examine the potential for energy flexibility at a level of an existent neighbourhood in Lisbon in order to find to what extent the provision of flexibility from the consumer side could be facilitated. It begins with the estimation of shifting potential of volumes of electricity consumed for short or long periods of time at individual level of buildings as a response to grid tariffs and/or renewable availability. It then draws on the distribution to urban energy systems encompassing a larger chain of buildings within the neighbourhood domain to estimate the potential for energy flexibility at the community level. Given the breadth and complexity of this research topic, the team will focus the inquiry on a number of three hierarchically related research activities</a:t>
            </a:r>
            <a:r>
              <a:rPr lang="en-GB" sz="900" dirty="0" smtClean="0"/>
              <a:t>:</a:t>
            </a:r>
            <a:endParaRPr lang="en-US" sz="900" dirty="0"/>
          </a:p>
        </p:txBody>
      </p:sp>
      <p:sp>
        <p:nvSpPr>
          <p:cNvPr id="8" name="Content Placeholder 3"/>
          <p:cNvSpPr txBox="1">
            <a:spLocks/>
          </p:cNvSpPr>
          <p:nvPr/>
        </p:nvSpPr>
        <p:spPr>
          <a:xfrm>
            <a:off x="3470625" y="416497"/>
            <a:ext cx="3060000" cy="871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58775" indent="-177800">
              <a:buNone/>
            </a:pPr>
            <a:r>
              <a:rPr lang="en-GB" sz="900" dirty="0"/>
              <a:t>A. Study of potential for energy flexibility at individual building level (load shifting of typical buildings)</a:t>
            </a:r>
            <a:endParaRPr lang="en-US" sz="900" i="1" dirty="0">
              <a:solidFill>
                <a:schemeClr val="accent6">
                  <a:lumMod val="75000"/>
                </a:schemeClr>
              </a:solidFill>
            </a:endParaRPr>
          </a:p>
          <a:p>
            <a:pPr marL="358775" indent="-177800">
              <a:buNone/>
            </a:pPr>
            <a:r>
              <a:rPr lang="en-GB" sz="900" dirty="0" smtClean="0"/>
              <a:t>B</a:t>
            </a:r>
            <a:r>
              <a:rPr lang="en-GB" sz="900" dirty="0"/>
              <a:t>. Study of potential for energy flexibility at community level (load shifting with </a:t>
            </a:r>
            <a:r>
              <a:rPr lang="en-GB" sz="900" dirty="0" smtClean="0"/>
              <a:t>algorithms)</a:t>
            </a:r>
            <a:endParaRPr lang="en-GB" sz="900" dirty="0"/>
          </a:p>
          <a:p>
            <a:pPr marL="358775" indent="-177800">
              <a:buNone/>
            </a:pPr>
            <a:r>
              <a:rPr lang="en-GB" sz="900" dirty="0" smtClean="0"/>
              <a:t>C</a:t>
            </a:r>
            <a:r>
              <a:rPr lang="en-GB" sz="900" dirty="0"/>
              <a:t>. Mapping out the potential.</a:t>
            </a:r>
            <a:endParaRPr lang="en-US" sz="900" dirty="0"/>
          </a:p>
          <a:p>
            <a:pPr marL="0" indent="0">
              <a:buNone/>
            </a:pPr>
            <a:r>
              <a:rPr lang="en-GB" sz="900" dirty="0"/>
              <a:t>The major goal of this project is to unleash the energy flexibility potential of demand response measures at a time when buildings are becoming prosumers. The focus of research is the understanding of the costs associated with generation and consumption in different scenarios and the mapping of the potential for flexibility in a visual form. The major advantage of this research lies in the fact that it uses real data of energy systems and energy demand profiles collected within the frame of another MIT project (SUSCITY ­ </a:t>
            </a:r>
            <a:r>
              <a:rPr lang="en-GB" sz="900" u="sng" dirty="0">
                <a:hlinkClick r:id="rId4"/>
              </a:rPr>
              <a:t>http://groups.ist.utl.pt/</a:t>
            </a:r>
            <a:r>
              <a:rPr lang="en-GB" sz="900" u="sng" dirty="0" err="1">
                <a:hlinkClick r:id="rId4"/>
              </a:rPr>
              <a:t>suscity­project</a:t>
            </a:r>
            <a:r>
              <a:rPr lang="en-GB" sz="900" u="sng" dirty="0">
                <a:hlinkClick r:id="rId4"/>
              </a:rPr>
              <a:t>/</a:t>
            </a:r>
            <a:r>
              <a:rPr lang="en-GB" sz="900" u="sng" dirty="0" err="1">
                <a:hlinkClick r:id="rId4"/>
              </a:rPr>
              <a:t>inicio</a:t>
            </a:r>
            <a:r>
              <a:rPr lang="en-GB" sz="900" u="sng" dirty="0">
                <a:hlinkClick r:id="rId4"/>
              </a:rPr>
              <a:t>/</a:t>
            </a:r>
            <a:r>
              <a:rPr lang="en-GB" sz="900" dirty="0"/>
              <a:t>) where building characteristics, utilization and occupation patterns and energy consumption were obtained among other features to identify a set of building types which are able to correctly represent the urban built environment – archetypes. </a:t>
            </a:r>
            <a:endParaRPr lang="en-US" sz="900" dirty="0"/>
          </a:p>
          <a:p>
            <a:pPr marL="0" indent="0">
              <a:buNone/>
            </a:pPr>
            <a:r>
              <a:rPr lang="da-DK" sz="900" b="1" dirty="0" smtClean="0"/>
              <a:t>Project </a:t>
            </a:r>
            <a:r>
              <a:rPr lang="da-DK" sz="900" b="1" dirty="0" err="1"/>
              <a:t>leader</a:t>
            </a:r>
            <a:r>
              <a:rPr lang="da-DK" sz="900" b="1" dirty="0"/>
              <a:t>: </a:t>
            </a:r>
            <a:r>
              <a:rPr lang="en-GB" sz="900" dirty="0" err="1"/>
              <a:t>Center</a:t>
            </a:r>
            <a:r>
              <a:rPr lang="en-GB" sz="900" dirty="0"/>
              <a:t> of Technology and </a:t>
            </a:r>
            <a:r>
              <a:rPr lang="en-GB" sz="900" dirty="0" smtClean="0"/>
              <a:t>Systems</a:t>
            </a:r>
          </a:p>
          <a:p>
            <a:pPr marL="0" indent="0">
              <a:buNone/>
            </a:pPr>
            <a:r>
              <a:rPr lang="da-DK" sz="900" b="1" dirty="0" smtClean="0"/>
              <a:t>Project </a:t>
            </a:r>
            <a:r>
              <a:rPr lang="da-DK" sz="900" b="1" dirty="0"/>
              <a:t>partners: </a:t>
            </a:r>
            <a:r>
              <a:rPr lang="en-GB" sz="900" dirty="0"/>
              <a:t>IN+ </a:t>
            </a:r>
            <a:r>
              <a:rPr lang="en-GB" sz="900" dirty="0" err="1"/>
              <a:t>Center</a:t>
            </a:r>
            <a:r>
              <a:rPr lang="en-GB" sz="900" dirty="0"/>
              <a:t> of </a:t>
            </a:r>
            <a:r>
              <a:rPr lang="en-GB" sz="900" dirty="0" err="1"/>
              <a:t>Inovation</a:t>
            </a:r>
            <a:r>
              <a:rPr lang="en-GB" sz="900" dirty="0"/>
              <a:t> and National Laboratory of Energy and Geology </a:t>
            </a:r>
            <a:r>
              <a:rPr lang="en-US" sz="900" b="1" dirty="0" smtClean="0"/>
              <a:t>Project </a:t>
            </a:r>
            <a:r>
              <a:rPr lang="en-US" sz="900" b="1" dirty="0"/>
              <a:t>sponsor: </a:t>
            </a:r>
            <a:r>
              <a:rPr lang="en-GB" sz="900" dirty="0"/>
              <a:t>Portuguese Foundation for Science and Technology within the frame of the MIT Portugal Program (MIT-EXPL/SUS/0015/2017</a:t>
            </a:r>
            <a:r>
              <a:rPr lang="en-GB" sz="900" dirty="0" smtClean="0"/>
              <a:t>)</a:t>
            </a:r>
          </a:p>
          <a:p>
            <a:pPr marL="0" indent="0">
              <a:buNone/>
            </a:pPr>
            <a:r>
              <a:rPr lang="en-US" sz="900" b="1" dirty="0" smtClean="0"/>
              <a:t>Project webpage:</a:t>
            </a:r>
            <a:r>
              <a:rPr lang="en-GB" sz="900" u="sng" dirty="0">
                <a:hlinkClick r:id="rId5"/>
              </a:rPr>
              <a:t>http://in3.dem.ist.utl.pt/first</a:t>
            </a:r>
            <a:r>
              <a:rPr lang="en-GB" sz="900" u="sng" dirty="0" smtClean="0">
                <a:hlinkClick r:id="rId5"/>
              </a:rPr>
              <a:t>/</a:t>
            </a:r>
            <a:endParaRPr lang="en-GB" sz="900" u="sng" dirty="0" smtClean="0"/>
          </a:p>
          <a:p>
            <a:pPr marL="0" indent="0">
              <a:buNone/>
            </a:pPr>
            <a:endParaRPr lang="da-DK" sz="900" b="1" noProof="1" smtClean="0">
              <a:solidFill>
                <a:srgbClr val="F79646">
                  <a:lumMod val="75000"/>
                </a:srgbClr>
              </a:solidFill>
            </a:endParaRPr>
          </a:p>
          <a:p>
            <a:pPr marL="358775" lvl="0" indent="-358775">
              <a:spcBef>
                <a:spcPts val="0"/>
              </a:spcBef>
              <a:spcAft>
                <a:spcPts val="600"/>
              </a:spcAft>
              <a:buFont typeface="Verdana" pitchFamily="34" charset="0"/>
              <a:buChar char="│"/>
            </a:pPr>
            <a:r>
              <a:rPr lang="da-DK" sz="1600" b="1" noProof="1" smtClean="0">
                <a:solidFill>
                  <a:srgbClr val="F79646">
                    <a:lumMod val="75000"/>
                  </a:srgbClr>
                </a:solidFill>
              </a:rPr>
              <a:t>Next </a:t>
            </a:r>
            <a:r>
              <a:rPr lang="da-DK" sz="1600" b="1" noProof="1">
                <a:solidFill>
                  <a:srgbClr val="F79646">
                    <a:lumMod val="75000"/>
                  </a:srgbClr>
                </a:solidFill>
              </a:rPr>
              <a:t>IEA EBC Annex 67 meetings</a:t>
            </a:r>
          </a:p>
          <a:p>
            <a:pPr marL="180975" indent="-180975">
              <a:buFontTx/>
              <a:buChar char="-"/>
            </a:pPr>
            <a:r>
              <a:rPr lang="en-US" sz="900" dirty="0" smtClean="0"/>
              <a:t>IEA Annex  67 8</a:t>
            </a:r>
            <a:r>
              <a:rPr lang="en-US" sz="900" baseline="30000" dirty="0" smtClean="0"/>
              <a:t>th</a:t>
            </a:r>
            <a:r>
              <a:rPr lang="en-US" sz="900" dirty="0" smtClean="0"/>
              <a:t> expert meeting – April 2019, Aalborg, Denmark</a:t>
            </a:r>
          </a:p>
          <a:p>
            <a:pPr marL="0" lvl="0" indent="0">
              <a:spcBef>
                <a:spcPts val="0"/>
              </a:spcBef>
              <a:buNone/>
            </a:pPr>
            <a:endParaRPr lang="en-US" sz="900" dirty="0">
              <a:solidFill>
                <a:prstClr val="black"/>
              </a:solidFill>
              <a:latin typeface="Calibri"/>
              <a:ea typeface="+mn-ea"/>
              <a:cs typeface="+mn-cs"/>
            </a:endParaRPr>
          </a:p>
          <a:p>
            <a:pPr marL="358775" lvl="0" indent="-358775">
              <a:spcBef>
                <a:spcPts val="0"/>
              </a:spcBef>
              <a:spcAft>
                <a:spcPts val="600"/>
              </a:spcAft>
              <a:buFont typeface="Verdana" pitchFamily="34" charset="0"/>
              <a:buChar char="│"/>
            </a:pPr>
            <a:r>
              <a:rPr lang="da-DK" sz="1600" b="1" dirty="0">
                <a:solidFill>
                  <a:srgbClr val="F79646">
                    <a:lumMod val="75000"/>
                  </a:srgbClr>
                </a:solidFill>
              </a:rPr>
              <a:t>Energy </a:t>
            </a:r>
            <a:r>
              <a:rPr lang="da-DK" sz="1600" b="1" dirty="0" err="1">
                <a:solidFill>
                  <a:srgbClr val="F79646">
                    <a:lumMod val="75000"/>
                  </a:srgbClr>
                </a:solidFill>
              </a:rPr>
              <a:t>flexibility</a:t>
            </a:r>
            <a:r>
              <a:rPr lang="da-DK" sz="1600" b="1" dirty="0">
                <a:solidFill>
                  <a:srgbClr val="F79646">
                    <a:lumMod val="75000"/>
                  </a:srgbClr>
                </a:solidFill>
              </a:rPr>
              <a:t> </a:t>
            </a:r>
            <a:r>
              <a:rPr lang="da-DK" sz="1600" b="1" dirty="0" err="1">
                <a:solidFill>
                  <a:srgbClr val="F79646">
                    <a:lumMod val="75000"/>
                  </a:srgbClr>
                </a:solidFill>
              </a:rPr>
              <a:t>related</a:t>
            </a:r>
            <a:r>
              <a:rPr lang="da-DK" sz="1600" b="1" dirty="0">
                <a:solidFill>
                  <a:srgbClr val="F79646">
                    <a:lumMod val="75000"/>
                  </a:srgbClr>
                </a:solidFill>
              </a:rPr>
              <a:t> events</a:t>
            </a:r>
          </a:p>
          <a:p>
            <a:pPr marL="182563" indent="-182563">
              <a:buClr>
                <a:schemeClr val="accent6">
                  <a:lumMod val="75000"/>
                </a:schemeClr>
              </a:buClr>
              <a:buFont typeface="Verdana" panose="020B0604030504040204" pitchFamily="34" charset="0"/>
              <a:buChar char="•"/>
            </a:pPr>
            <a:r>
              <a:rPr lang="en-US" sz="900" b="1" dirty="0"/>
              <a:t>Indoor Air </a:t>
            </a:r>
            <a:r>
              <a:rPr lang="en-US" sz="900" b="1" dirty="0" smtClean="0"/>
              <a:t>2020</a:t>
            </a:r>
          </a:p>
          <a:p>
            <a:pPr marL="0" indent="0">
              <a:buClr>
                <a:schemeClr val="accent6">
                  <a:lumMod val="75000"/>
                </a:schemeClr>
              </a:buClr>
              <a:buNone/>
            </a:pPr>
            <a:r>
              <a:rPr lang="en-US" sz="900" dirty="0" smtClean="0"/>
              <a:t>July </a:t>
            </a:r>
            <a:r>
              <a:rPr lang="en-US" sz="900" dirty="0"/>
              <a:t>20-24, </a:t>
            </a:r>
            <a:r>
              <a:rPr lang="en-US" sz="900" dirty="0" smtClean="0"/>
              <a:t>2020</a:t>
            </a:r>
          </a:p>
          <a:p>
            <a:pPr marL="0" indent="0">
              <a:buClr>
                <a:schemeClr val="accent6">
                  <a:lumMod val="75000"/>
                </a:schemeClr>
              </a:buClr>
              <a:buNone/>
            </a:pPr>
            <a:r>
              <a:rPr lang="en-US" sz="900" dirty="0" smtClean="0"/>
              <a:t>Seoul</a:t>
            </a:r>
            <a:r>
              <a:rPr lang="en-US" sz="900" dirty="0"/>
              <a:t>, South </a:t>
            </a:r>
            <a:r>
              <a:rPr lang="en-US" sz="900" dirty="0" smtClean="0"/>
              <a:t>Korea</a:t>
            </a:r>
          </a:p>
          <a:p>
            <a:pPr marL="0" indent="0">
              <a:buClr>
                <a:schemeClr val="accent6">
                  <a:lumMod val="75000"/>
                </a:schemeClr>
              </a:buClr>
              <a:buNone/>
            </a:pPr>
            <a:endParaRPr lang="en-US" sz="900" dirty="0" smtClean="0"/>
          </a:p>
          <a:p>
            <a:pPr marL="182563" indent="-182563">
              <a:buClr>
                <a:schemeClr val="accent6">
                  <a:lumMod val="75000"/>
                </a:schemeClr>
              </a:buClr>
              <a:buFont typeface="Verdana" panose="020B0604030504040204" pitchFamily="34" charset="0"/>
              <a:buChar char="•"/>
            </a:pPr>
            <a:r>
              <a:rPr lang="en-US" sz="900" b="1" dirty="0" smtClean="0"/>
              <a:t>8</a:t>
            </a:r>
            <a:r>
              <a:rPr lang="en-US" sz="900" b="1" baseline="30000" dirty="0" smtClean="0"/>
              <a:t>th</a:t>
            </a:r>
            <a:r>
              <a:rPr lang="en-US" sz="900" b="1" dirty="0" smtClean="0"/>
              <a:t> International Building Physics Conference (IBPC )2021 </a:t>
            </a:r>
          </a:p>
          <a:p>
            <a:pPr marL="0" indent="0">
              <a:buClr>
                <a:schemeClr val="accent6">
                  <a:lumMod val="75000"/>
                </a:schemeClr>
              </a:buClr>
              <a:buNone/>
            </a:pPr>
            <a:r>
              <a:rPr lang="da-DK" sz="900" dirty="0" smtClean="0"/>
              <a:t>June/August  2021 </a:t>
            </a:r>
          </a:p>
          <a:p>
            <a:pPr marL="0" indent="0">
              <a:buClr>
                <a:schemeClr val="accent6">
                  <a:lumMod val="75000"/>
                </a:schemeClr>
              </a:buClr>
              <a:buNone/>
            </a:pPr>
            <a:r>
              <a:rPr lang="da-DK" sz="900" dirty="0" smtClean="0"/>
              <a:t>Copenhagen, Denmark</a:t>
            </a:r>
            <a:endParaRPr lang="en-US" sz="900" dirty="0"/>
          </a:p>
          <a:p>
            <a:pPr marL="182563" indent="-182563">
              <a:buClr>
                <a:schemeClr val="accent6">
                  <a:lumMod val="75000"/>
                </a:schemeClr>
              </a:buClr>
              <a:buFont typeface="Verdana" panose="020B0604030504040204" pitchFamily="34" charset="0"/>
              <a:buChar char="•"/>
            </a:pPr>
            <a:endParaRPr lang="en-US" sz="900" u="sng" dirty="0" smtClean="0"/>
          </a:p>
          <a:p>
            <a:pPr marL="355600" indent="0">
              <a:buFont typeface="Arial" pitchFamily="34" charset="0"/>
              <a:buNone/>
            </a:pPr>
            <a:endParaRPr lang="en-GB" sz="900" dirty="0" smtClean="0"/>
          </a:p>
          <a:p>
            <a:pPr marL="0" indent="0">
              <a:buFont typeface="Arial" pitchFamily="34" charset="0"/>
              <a:buNone/>
            </a:pPr>
            <a:endParaRPr lang="en-GB" sz="1050" dirty="0"/>
          </a:p>
        </p:txBody>
      </p:sp>
    </p:spTree>
    <p:extLst>
      <p:ext uri="{BB962C8B-B14F-4D97-AF65-F5344CB8AC3E}">
        <p14:creationId xmlns:p14="http://schemas.microsoft.com/office/powerpoint/2010/main" val="3237489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3974</Words>
  <Application>Microsoft Office PowerPoint</Application>
  <PresentationFormat>A4 (210 x 297 mm)</PresentationFormat>
  <Paragraphs>263</Paragraphs>
  <Slides>9</Slides>
  <Notes>2</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9</vt:i4>
      </vt:variant>
    </vt:vector>
  </HeadingPairs>
  <TitlesOfParts>
    <vt:vector size="15" baseType="lpstr">
      <vt:lpstr>Arial</vt:lpstr>
      <vt:lpstr>Arial Narrow</vt:lpstr>
      <vt:lpstr>Calibri</vt:lpstr>
      <vt:lpstr>Times New Roman</vt:lpstr>
      <vt:lpstr>Verdana</vt:lpstr>
      <vt:lpstr>Office Theme</vt:lpstr>
      <vt:lpstr>ANNEX 67 NEWS</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Aalborg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Joanna Marszal</dc:creator>
  <cp:lastModifiedBy>Søren Østergaard Jensen</cp:lastModifiedBy>
  <cp:revision>251</cp:revision>
  <cp:lastPrinted>2018-11-05T10:07:13Z</cp:lastPrinted>
  <dcterms:created xsi:type="dcterms:W3CDTF">2016-03-15T10:32:22Z</dcterms:created>
  <dcterms:modified xsi:type="dcterms:W3CDTF">2018-11-07T07:26:29Z</dcterms:modified>
</cp:coreProperties>
</file>